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9" r:id="rId4"/>
  </p:sldMasterIdLst>
  <p:notesMasterIdLst>
    <p:notesMasterId r:id="rId29"/>
  </p:notesMasterIdLst>
  <p:sldIdLst>
    <p:sldId id="267" r:id="rId5"/>
    <p:sldId id="381" r:id="rId6"/>
    <p:sldId id="347" r:id="rId7"/>
    <p:sldId id="258" r:id="rId8"/>
    <p:sldId id="351" r:id="rId9"/>
    <p:sldId id="359" r:id="rId10"/>
    <p:sldId id="260" r:id="rId11"/>
    <p:sldId id="370" r:id="rId12"/>
    <p:sldId id="369" r:id="rId13"/>
    <p:sldId id="345" r:id="rId14"/>
    <p:sldId id="368" r:id="rId15"/>
    <p:sldId id="355" r:id="rId16"/>
    <p:sldId id="296" r:id="rId17"/>
    <p:sldId id="371" r:id="rId18"/>
    <p:sldId id="382" r:id="rId19"/>
    <p:sldId id="372" r:id="rId20"/>
    <p:sldId id="373" r:id="rId21"/>
    <p:sldId id="374" r:id="rId22"/>
    <p:sldId id="376" r:id="rId23"/>
    <p:sldId id="375" r:id="rId24"/>
    <p:sldId id="377" r:id="rId25"/>
    <p:sldId id="380" r:id="rId26"/>
    <p:sldId id="379" r:id="rId27"/>
    <p:sldId id="273" r:id="rId28"/>
  </p:sldIdLst>
  <p:sldSz cx="24377650" cy="13716000"/>
  <p:notesSz cx="6858000" cy="9144000"/>
  <p:embeddedFontLst>
    <p:embeddedFont>
      <p:font typeface="Acta Book" panose="00000500000000000000" charset="0"/>
      <p:regular r:id="rId30"/>
      <p:italic r:id="rId31"/>
    </p:embeddedFont>
    <p:embeddedFont>
      <p:font typeface="Calibri" panose="020F0502020204030204" pitchFamily="34" charset="0"/>
      <p:regular r:id="rId32"/>
      <p:bold r:id="rId33"/>
      <p:italic r:id="rId34"/>
      <p:boldItalic r:id="rId35"/>
    </p:embeddedFont>
    <p:embeddedFont>
      <p:font typeface="Lato" panose="020B0604020202020204" charset="0"/>
      <p:regular r:id="rId36"/>
      <p:bold r:id="rId37"/>
      <p:italic r:id="rId38"/>
      <p:boldItalic r:id="rId39"/>
    </p:embeddedFont>
    <p:embeddedFont>
      <p:font typeface="Lato Light" panose="020B0604020202020204" charset="0"/>
      <p:regular r:id="rId40"/>
      <p:bold r:id="rId41"/>
      <p:italic r:id="rId42"/>
      <p:boldItalic r:id="rId43"/>
    </p:embeddedFont>
    <p:embeddedFont>
      <p:font typeface="Libre Franklin" panose="00000500000000000000" charset="0"/>
      <p:regular r:id="rId44"/>
      <p:bold r:id="rId45"/>
      <p:italic r:id="rId46"/>
      <p:boldItalic r:id="rId47"/>
    </p:embeddedFont>
    <p:embeddedFont>
      <p:font typeface="Libre Franklin Light" panose="00000400000000000000" charset="0"/>
      <p:regular r:id="rId48"/>
      <p:bold r:id="rId49"/>
      <p:italic r:id="rId50"/>
      <p:boldItalic r:id="rId51"/>
    </p:embeddedFont>
    <p:embeddedFont>
      <p:font typeface="Libre Franklin Medium" panose="00000600000000000000" charset="0"/>
      <p:regular r:id="rId52"/>
      <p:bold r:id="rId53"/>
      <p:italic r:id="rId54"/>
      <p:boldItalic r:id="rId55"/>
    </p:embeddedFont>
    <p:embeddedFont>
      <p:font typeface="Libre Franklin SemiBold" panose="020B0604020202020204" charset="0"/>
      <p:regular r:id="rId56"/>
      <p:bold r:id="rId57"/>
      <p:italic r:id="rId58"/>
      <p:boldItalic r:id="rId59"/>
    </p:embeddedFont>
    <p:embeddedFont>
      <p:font typeface="Montserrat" panose="020B0604020202020204" charset="0"/>
      <p:regular r:id="rId60"/>
      <p:bold r:id="rId61"/>
      <p:italic r:id="rId62"/>
      <p:boldItalic r:id="rId63"/>
    </p:embeddedFont>
    <p:embeddedFont>
      <p:font typeface="Montserrat Light" panose="020B0604020202020204" charset="0"/>
      <p:regular r:id="rId64"/>
      <p:bold r:id="rId65"/>
      <p:italic r:id="rId66"/>
      <p:boldItalic r:id="rId67"/>
    </p:embeddedFont>
    <p:embeddedFont>
      <p:font typeface="Poppins Bold" panose="020B0604020202020204" charset="0"/>
      <p:regular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4470">
          <p15:clr>
            <a:srgbClr val="A4A3A4"/>
          </p15:clr>
        </p15:guide>
        <p15:guide id="2" pos="7678">
          <p15:clr>
            <a:srgbClr val="A4A3A4"/>
          </p15:clr>
        </p15:guide>
        <p15:guide id="3" orient="horz" pos="4320">
          <p15:clr>
            <a:srgbClr val="A4A3A4"/>
          </p15:clr>
        </p15:guide>
        <p15:guide id="4" pos="12526">
          <p15:clr>
            <a:srgbClr val="A4A3A4"/>
          </p15:clr>
        </p15:guide>
        <p15:guide id="5" orient="horz" pos="698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Roose" initials="CR" lastIdx="1" clrIdx="0">
    <p:extLst>
      <p:ext uri="{19B8F6BF-5375-455C-9EA6-DF929625EA0E}">
        <p15:presenceInfo xmlns:p15="http://schemas.microsoft.com/office/powerpoint/2012/main" userId="S::croose@afsc.org::2ae19c72-3c6b-42d4-b70e-1ff999af7dbe" providerId="AD"/>
      </p:ext>
    </p:extLst>
  </p:cmAuthor>
  <p:cmAuthor id="2" name="Sok Be" initials="SB" lastIdx="1" clrIdx="1">
    <p:extLst>
      <p:ext uri="{19B8F6BF-5375-455C-9EA6-DF929625EA0E}">
        <p15:presenceInfo xmlns:p15="http://schemas.microsoft.com/office/powerpoint/2012/main" userId="S::SBe@afsc.org::b36871cb-0222-4794-b91b-79ae99ec14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691" y="38"/>
      </p:cViewPr>
      <p:guideLst>
        <p:guide pos="14470"/>
        <p:guide pos="7678"/>
        <p:guide orient="horz" pos="4320"/>
        <p:guide pos="12526"/>
        <p:guide orient="horz" pos="6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5" Type="http://schemas.openxmlformats.org/officeDocument/2006/relationships/slide" Target="slides/slide1.xml"/><Relationship Id="rId61" Type="http://schemas.openxmlformats.org/officeDocument/2006/relationships/font" Target="fonts/font3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22.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3.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1B0C2-C9C8-45AD-A023-984DCB20343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13D3A44-4511-4671-AB8D-A2B64515D1E4}">
      <dgm:prSet custT="1"/>
      <dgm:spPr/>
      <dgm:t>
        <a:bodyPr/>
        <a:lstStyle/>
        <a:p>
          <a:r>
            <a:rPr lang="en-US" sz="4000" dirty="0"/>
            <a:t>How can Quakers contribute to social justice efforts beyond their own communities, especially in diverse, interfaith, or secular settings?</a:t>
          </a:r>
        </a:p>
      </dgm:t>
    </dgm:pt>
    <dgm:pt modelId="{039D0559-8CD0-45B3-9F85-1F4025092C5A}" type="parTrans" cxnId="{C8ACD0C3-CED3-40F2-9A82-3FD04FB5814E}">
      <dgm:prSet/>
      <dgm:spPr/>
      <dgm:t>
        <a:bodyPr/>
        <a:lstStyle/>
        <a:p>
          <a:endParaRPr lang="en-US"/>
        </a:p>
      </dgm:t>
    </dgm:pt>
    <dgm:pt modelId="{95668C25-E5B5-4743-BCB0-069CF277C4DB}" type="sibTrans" cxnId="{C8ACD0C3-CED3-40F2-9A82-3FD04FB5814E}">
      <dgm:prSet/>
      <dgm:spPr/>
      <dgm:t>
        <a:bodyPr/>
        <a:lstStyle/>
        <a:p>
          <a:endParaRPr lang="en-US"/>
        </a:p>
      </dgm:t>
    </dgm:pt>
    <dgm:pt modelId="{AC8D2128-CAE2-45F3-B26C-A2F283629E29}">
      <dgm:prSet custT="1"/>
      <dgm:spPr/>
      <dgm:t>
        <a:bodyPr/>
        <a:lstStyle/>
        <a:p>
          <a:r>
            <a:rPr lang="en-US" sz="4000" dirty="0"/>
            <a:t>What are some challenges Quakers face when trying to balance peaceful action with the urgency of confronting injustice?</a:t>
          </a:r>
          <a:endParaRPr lang="en-US" sz="2500" dirty="0"/>
        </a:p>
      </dgm:t>
    </dgm:pt>
    <dgm:pt modelId="{209A485F-E035-460D-87A4-9C74B8A4F155}" type="parTrans" cxnId="{9124AA2B-F688-4E50-A8B0-83C6706E4FDA}">
      <dgm:prSet/>
      <dgm:spPr/>
      <dgm:t>
        <a:bodyPr/>
        <a:lstStyle/>
        <a:p>
          <a:endParaRPr lang="en-US"/>
        </a:p>
      </dgm:t>
    </dgm:pt>
    <dgm:pt modelId="{659999AD-5E5D-4515-96F2-ECA1843592A6}" type="sibTrans" cxnId="{9124AA2B-F688-4E50-A8B0-83C6706E4FDA}">
      <dgm:prSet/>
      <dgm:spPr/>
      <dgm:t>
        <a:bodyPr/>
        <a:lstStyle/>
        <a:p>
          <a:endParaRPr lang="en-US"/>
        </a:p>
      </dgm:t>
    </dgm:pt>
    <dgm:pt modelId="{213DE5D7-BDA7-4687-8EC0-AE684D1CA231}">
      <dgm:prSet custT="1"/>
      <dgm:spPr/>
      <dgm:t>
        <a:bodyPr/>
        <a:lstStyle/>
        <a:p>
          <a:r>
            <a:rPr lang="en-US" sz="4000" dirty="0"/>
            <a:t>How does the Quaker belief in “that of God in everyone” influence their approach to social justice today?</a:t>
          </a:r>
        </a:p>
      </dgm:t>
    </dgm:pt>
    <dgm:pt modelId="{87B5B137-091E-493F-ABAF-17E78BCE1CCE}" type="parTrans" cxnId="{A74C2202-1532-4162-9120-572F41EEA92B}">
      <dgm:prSet/>
      <dgm:spPr/>
      <dgm:t>
        <a:bodyPr/>
        <a:lstStyle/>
        <a:p>
          <a:endParaRPr lang="en-US"/>
        </a:p>
      </dgm:t>
    </dgm:pt>
    <dgm:pt modelId="{644F6B23-548F-44F7-A561-105BDDB9A7DF}" type="sibTrans" cxnId="{A74C2202-1532-4162-9120-572F41EEA92B}">
      <dgm:prSet/>
      <dgm:spPr/>
      <dgm:t>
        <a:bodyPr/>
        <a:lstStyle/>
        <a:p>
          <a:endParaRPr lang="en-US"/>
        </a:p>
      </dgm:t>
    </dgm:pt>
    <dgm:pt modelId="{204C5B35-B5AA-46D3-9A0D-7A994F30E8F8}" type="pres">
      <dgm:prSet presAssocID="{D4A1B0C2-C9C8-45AD-A023-984DCB203437}" presName="root" presStyleCnt="0">
        <dgm:presLayoutVars>
          <dgm:dir/>
          <dgm:resizeHandles val="exact"/>
        </dgm:presLayoutVars>
      </dgm:prSet>
      <dgm:spPr/>
    </dgm:pt>
    <dgm:pt modelId="{436FCBFD-4D39-4DE0-BD23-384E36AE7104}" type="pres">
      <dgm:prSet presAssocID="{D13D3A44-4511-4671-AB8D-A2B64515D1E4}" presName="compNode" presStyleCnt="0"/>
      <dgm:spPr/>
    </dgm:pt>
    <dgm:pt modelId="{9AD7CD8D-3A5A-4375-B202-B2C21F702EDF}" type="pres">
      <dgm:prSet presAssocID="{D13D3A44-4511-4671-AB8D-A2B64515D1E4}" presName="bgRect" presStyleLbl="bgShp" presStyleIdx="0" presStyleCnt="3" custLinFactNeighborX="19722" custLinFactNeighborY="-89647"/>
      <dgm:spPr>
        <a:ln>
          <a:solidFill>
            <a:srgbClr val="FF0000"/>
          </a:solidFill>
        </a:ln>
      </dgm:spPr>
    </dgm:pt>
    <dgm:pt modelId="{E743F8BF-0176-494C-B2BB-69E4A31EADFA}" type="pres">
      <dgm:prSet presAssocID="{D13D3A44-4511-4671-AB8D-A2B64515D1E4}" presName="iconRect" presStyleLbl="node1" presStyleIdx="0" presStyleCnt="3" custScaleX="191860" custScaleY="16735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FF0000"/>
          </a:solidFill>
        </a:ln>
      </dgm:spPr>
      <dgm:extLst>
        <a:ext uri="{E40237B7-FDA0-4F09-8148-C483321AD2D9}">
          <dgm14:cNvPr xmlns:dgm14="http://schemas.microsoft.com/office/drawing/2010/diagram" id="0" name="" descr="Judge"/>
        </a:ext>
      </dgm:extLst>
    </dgm:pt>
    <dgm:pt modelId="{7A773286-0764-4702-9880-DB5BE7B0DF08}" type="pres">
      <dgm:prSet presAssocID="{D13D3A44-4511-4671-AB8D-A2B64515D1E4}" presName="spaceRect" presStyleCnt="0"/>
      <dgm:spPr/>
    </dgm:pt>
    <dgm:pt modelId="{1000FEBD-FD63-4C86-844C-57C6AB79EAEE}" type="pres">
      <dgm:prSet presAssocID="{D13D3A44-4511-4671-AB8D-A2B64515D1E4}" presName="parTx" presStyleLbl="revTx" presStyleIdx="0" presStyleCnt="3" custScaleX="97215">
        <dgm:presLayoutVars>
          <dgm:chMax val="0"/>
          <dgm:chPref val="0"/>
        </dgm:presLayoutVars>
      </dgm:prSet>
      <dgm:spPr/>
    </dgm:pt>
    <dgm:pt modelId="{A656304C-C9C5-4CFC-B9D4-F452A9A84418}" type="pres">
      <dgm:prSet presAssocID="{95668C25-E5B5-4743-BCB0-069CF277C4DB}" presName="sibTrans" presStyleCnt="0"/>
      <dgm:spPr/>
    </dgm:pt>
    <dgm:pt modelId="{FF4A5F1F-A8F2-4314-A5D9-CA5A2F463540}" type="pres">
      <dgm:prSet presAssocID="{AC8D2128-CAE2-45F3-B26C-A2F283629E29}" presName="compNode" presStyleCnt="0"/>
      <dgm:spPr/>
    </dgm:pt>
    <dgm:pt modelId="{F48CD799-30F9-4C0A-8540-D5604D8E3DEC}" type="pres">
      <dgm:prSet presAssocID="{AC8D2128-CAE2-45F3-B26C-A2F283629E29}" presName="bgRect" presStyleLbl="bgShp" presStyleIdx="1" presStyleCnt="3"/>
      <dgm:spPr>
        <a:ln>
          <a:solidFill>
            <a:srgbClr val="FF0000"/>
          </a:solidFill>
        </a:ln>
      </dgm:spPr>
    </dgm:pt>
    <dgm:pt modelId="{486188FD-1CE1-4BC3-A8B9-24AEB1FFFAAB}" type="pres">
      <dgm:prSet presAssocID="{AC8D2128-CAE2-45F3-B26C-A2F283629E29}" presName="iconRect" presStyleLbl="node1" presStyleIdx="1" presStyleCnt="3" custScaleX="198081" custScaleY="16743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FF0000"/>
          </a:solidFill>
        </a:ln>
      </dgm:spPr>
      <dgm:extLst>
        <a:ext uri="{E40237B7-FDA0-4F09-8148-C483321AD2D9}">
          <dgm14:cNvPr xmlns:dgm14="http://schemas.microsoft.com/office/drawing/2010/diagram" id="0" name="" descr="Irritant"/>
        </a:ext>
      </dgm:extLst>
    </dgm:pt>
    <dgm:pt modelId="{22DBEB30-989C-4081-A594-DEC1F4F8D068}" type="pres">
      <dgm:prSet presAssocID="{AC8D2128-CAE2-45F3-B26C-A2F283629E29}" presName="spaceRect" presStyleCnt="0"/>
      <dgm:spPr/>
    </dgm:pt>
    <dgm:pt modelId="{2DD0D29B-78EF-4176-9FFD-D81794A44000}" type="pres">
      <dgm:prSet presAssocID="{AC8D2128-CAE2-45F3-B26C-A2F283629E29}" presName="parTx" presStyleLbl="revTx" presStyleIdx="1" presStyleCnt="3">
        <dgm:presLayoutVars>
          <dgm:chMax val="0"/>
          <dgm:chPref val="0"/>
        </dgm:presLayoutVars>
      </dgm:prSet>
      <dgm:spPr/>
    </dgm:pt>
    <dgm:pt modelId="{EB9E34CE-1A41-405F-8ADE-65E484F19D53}" type="pres">
      <dgm:prSet presAssocID="{659999AD-5E5D-4515-96F2-ECA1843592A6}" presName="sibTrans" presStyleCnt="0"/>
      <dgm:spPr/>
    </dgm:pt>
    <dgm:pt modelId="{72B92880-217E-4B91-8C78-4F75C56B439D}" type="pres">
      <dgm:prSet presAssocID="{213DE5D7-BDA7-4687-8EC0-AE684D1CA231}" presName="compNode" presStyleCnt="0"/>
      <dgm:spPr/>
    </dgm:pt>
    <dgm:pt modelId="{F731869F-EF29-4A08-B226-1139C0176E54}" type="pres">
      <dgm:prSet presAssocID="{213DE5D7-BDA7-4687-8EC0-AE684D1CA231}" presName="bgRect" presStyleLbl="bgShp" presStyleIdx="2" presStyleCnt="3"/>
      <dgm:spPr>
        <a:ln>
          <a:solidFill>
            <a:srgbClr val="FF0000"/>
          </a:solidFill>
        </a:ln>
      </dgm:spPr>
    </dgm:pt>
    <dgm:pt modelId="{F9F2CA9C-0CAA-4C41-B6EE-B3884259DF83}" type="pres">
      <dgm:prSet presAssocID="{213DE5D7-BDA7-4687-8EC0-AE684D1CA231}" presName="iconRect" presStyleLbl="node1" presStyleIdx="2" presStyleCnt="3" custScaleX="175967" custScaleY="18626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FF0000"/>
          </a:solidFill>
        </a:ln>
      </dgm:spPr>
      <dgm:extLst>
        <a:ext uri="{E40237B7-FDA0-4F09-8148-C483321AD2D9}">
          <dgm14:cNvPr xmlns:dgm14="http://schemas.microsoft.com/office/drawing/2010/diagram" id="0" name="" descr="Connections"/>
        </a:ext>
      </dgm:extLst>
    </dgm:pt>
    <dgm:pt modelId="{3B8D3A7B-BF58-46FA-B88A-15D71AAC195D}" type="pres">
      <dgm:prSet presAssocID="{213DE5D7-BDA7-4687-8EC0-AE684D1CA231}" presName="spaceRect" presStyleCnt="0"/>
      <dgm:spPr/>
    </dgm:pt>
    <dgm:pt modelId="{B5C2763A-253C-49D3-A5C3-39B813BA1D8F}" type="pres">
      <dgm:prSet presAssocID="{213DE5D7-BDA7-4687-8EC0-AE684D1CA231}" presName="parTx" presStyleLbl="revTx" presStyleIdx="2" presStyleCnt="3">
        <dgm:presLayoutVars>
          <dgm:chMax val="0"/>
          <dgm:chPref val="0"/>
        </dgm:presLayoutVars>
      </dgm:prSet>
      <dgm:spPr/>
    </dgm:pt>
  </dgm:ptLst>
  <dgm:cxnLst>
    <dgm:cxn modelId="{A74C2202-1532-4162-9120-572F41EEA92B}" srcId="{D4A1B0C2-C9C8-45AD-A023-984DCB203437}" destId="{213DE5D7-BDA7-4687-8EC0-AE684D1CA231}" srcOrd="2" destOrd="0" parTransId="{87B5B137-091E-493F-ABAF-17E78BCE1CCE}" sibTransId="{644F6B23-548F-44F7-A561-105BDDB9A7DF}"/>
    <dgm:cxn modelId="{D70D3413-5A6B-49A7-A53B-B032261A3F15}" type="presOf" srcId="{D4A1B0C2-C9C8-45AD-A023-984DCB203437}" destId="{204C5B35-B5AA-46D3-9A0D-7A994F30E8F8}" srcOrd="0" destOrd="0" presId="urn:microsoft.com/office/officeart/2018/2/layout/IconVerticalSolidList"/>
    <dgm:cxn modelId="{9124AA2B-F688-4E50-A8B0-83C6706E4FDA}" srcId="{D4A1B0C2-C9C8-45AD-A023-984DCB203437}" destId="{AC8D2128-CAE2-45F3-B26C-A2F283629E29}" srcOrd="1" destOrd="0" parTransId="{209A485F-E035-460D-87A4-9C74B8A4F155}" sibTransId="{659999AD-5E5D-4515-96F2-ECA1843592A6}"/>
    <dgm:cxn modelId="{756E005B-58A7-41BE-91B4-C0B6DFA040BD}" type="presOf" srcId="{213DE5D7-BDA7-4687-8EC0-AE684D1CA231}" destId="{B5C2763A-253C-49D3-A5C3-39B813BA1D8F}" srcOrd="0" destOrd="0" presId="urn:microsoft.com/office/officeart/2018/2/layout/IconVerticalSolidList"/>
    <dgm:cxn modelId="{288A2B7F-485E-47D3-9065-A95886C93FD6}" type="presOf" srcId="{D13D3A44-4511-4671-AB8D-A2B64515D1E4}" destId="{1000FEBD-FD63-4C86-844C-57C6AB79EAEE}" srcOrd="0" destOrd="0" presId="urn:microsoft.com/office/officeart/2018/2/layout/IconVerticalSolidList"/>
    <dgm:cxn modelId="{13949287-F6A6-43D6-B1C3-CEEDBE87A3AD}" type="presOf" srcId="{AC8D2128-CAE2-45F3-B26C-A2F283629E29}" destId="{2DD0D29B-78EF-4176-9FFD-D81794A44000}" srcOrd="0" destOrd="0" presId="urn:microsoft.com/office/officeart/2018/2/layout/IconVerticalSolidList"/>
    <dgm:cxn modelId="{C8ACD0C3-CED3-40F2-9A82-3FD04FB5814E}" srcId="{D4A1B0C2-C9C8-45AD-A023-984DCB203437}" destId="{D13D3A44-4511-4671-AB8D-A2B64515D1E4}" srcOrd="0" destOrd="0" parTransId="{039D0559-8CD0-45B3-9F85-1F4025092C5A}" sibTransId="{95668C25-E5B5-4743-BCB0-069CF277C4DB}"/>
    <dgm:cxn modelId="{392D4D1C-FFCB-48F3-A431-1C97029A9EC6}" type="presParOf" srcId="{204C5B35-B5AA-46D3-9A0D-7A994F30E8F8}" destId="{436FCBFD-4D39-4DE0-BD23-384E36AE7104}" srcOrd="0" destOrd="0" presId="urn:microsoft.com/office/officeart/2018/2/layout/IconVerticalSolidList"/>
    <dgm:cxn modelId="{42F42537-F16E-4514-8F38-237398D6DBA2}" type="presParOf" srcId="{436FCBFD-4D39-4DE0-BD23-384E36AE7104}" destId="{9AD7CD8D-3A5A-4375-B202-B2C21F702EDF}" srcOrd="0" destOrd="0" presId="urn:microsoft.com/office/officeart/2018/2/layout/IconVerticalSolidList"/>
    <dgm:cxn modelId="{9838B7F3-91AE-40F5-BFD8-F297FED8BBF8}" type="presParOf" srcId="{436FCBFD-4D39-4DE0-BD23-384E36AE7104}" destId="{E743F8BF-0176-494C-B2BB-69E4A31EADFA}" srcOrd="1" destOrd="0" presId="urn:microsoft.com/office/officeart/2018/2/layout/IconVerticalSolidList"/>
    <dgm:cxn modelId="{F48C59D5-C90A-4BA6-9859-93116E52240E}" type="presParOf" srcId="{436FCBFD-4D39-4DE0-BD23-384E36AE7104}" destId="{7A773286-0764-4702-9880-DB5BE7B0DF08}" srcOrd="2" destOrd="0" presId="urn:microsoft.com/office/officeart/2018/2/layout/IconVerticalSolidList"/>
    <dgm:cxn modelId="{C9E22626-2C5A-4E26-A2E1-8F589A7017F7}" type="presParOf" srcId="{436FCBFD-4D39-4DE0-BD23-384E36AE7104}" destId="{1000FEBD-FD63-4C86-844C-57C6AB79EAEE}" srcOrd="3" destOrd="0" presId="urn:microsoft.com/office/officeart/2018/2/layout/IconVerticalSolidList"/>
    <dgm:cxn modelId="{41099B46-6789-4DA6-90BD-A4E6972B984F}" type="presParOf" srcId="{204C5B35-B5AA-46D3-9A0D-7A994F30E8F8}" destId="{A656304C-C9C5-4CFC-B9D4-F452A9A84418}" srcOrd="1" destOrd="0" presId="urn:microsoft.com/office/officeart/2018/2/layout/IconVerticalSolidList"/>
    <dgm:cxn modelId="{366A0379-5701-4E14-98AF-E015B4646042}" type="presParOf" srcId="{204C5B35-B5AA-46D3-9A0D-7A994F30E8F8}" destId="{FF4A5F1F-A8F2-4314-A5D9-CA5A2F463540}" srcOrd="2" destOrd="0" presId="urn:microsoft.com/office/officeart/2018/2/layout/IconVerticalSolidList"/>
    <dgm:cxn modelId="{E781F78F-CADA-4D54-9FF8-A8264C5915E1}" type="presParOf" srcId="{FF4A5F1F-A8F2-4314-A5D9-CA5A2F463540}" destId="{F48CD799-30F9-4C0A-8540-D5604D8E3DEC}" srcOrd="0" destOrd="0" presId="urn:microsoft.com/office/officeart/2018/2/layout/IconVerticalSolidList"/>
    <dgm:cxn modelId="{764DCC86-7D6B-45D7-9CD8-202596784265}" type="presParOf" srcId="{FF4A5F1F-A8F2-4314-A5D9-CA5A2F463540}" destId="{486188FD-1CE1-4BC3-A8B9-24AEB1FFFAAB}" srcOrd="1" destOrd="0" presId="urn:microsoft.com/office/officeart/2018/2/layout/IconVerticalSolidList"/>
    <dgm:cxn modelId="{5EEDA2A5-1558-4A8A-8203-25F349B5F41E}" type="presParOf" srcId="{FF4A5F1F-A8F2-4314-A5D9-CA5A2F463540}" destId="{22DBEB30-989C-4081-A594-DEC1F4F8D068}" srcOrd="2" destOrd="0" presId="urn:microsoft.com/office/officeart/2018/2/layout/IconVerticalSolidList"/>
    <dgm:cxn modelId="{3BA88EB1-B33C-414A-89E8-B9CE48EF4070}" type="presParOf" srcId="{FF4A5F1F-A8F2-4314-A5D9-CA5A2F463540}" destId="{2DD0D29B-78EF-4176-9FFD-D81794A44000}" srcOrd="3" destOrd="0" presId="urn:microsoft.com/office/officeart/2018/2/layout/IconVerticalSolidList"/>
    <dgm:cxn modelId="{AACD0D99-0FDF-4460-8385-218126D12C15}" type="presParOf" srcId="{204C5B35-B5AA-46D3-9A0D-7A994F30E8F8}" destId="{EB9E34CE-1A41-405F-8ADE-65E484F19D53}" srcOrd="3" destOrd="0" presId="urn:microsoft.com/office/officeart/2018/2/layout/IconVerticalSolidList"/>
    <dgm:cxn modelId="{68E23C5E-A0D2-4544-8BC1-EEB36FBBC0F6}" type="presParOf" srcId="{204C5B35-B5AA-46D3-9A0D-7A994F30E8F8}" destId="{72B92880-217E-4B91-8C78-4F75C56B439D}" srcOrd="4" destOrd="0" presId="urn:microsoft.com/office/officeart/2018/2/layout/IconVerticalSolidList"/>
    <dgm:cxn modelId="{FF0A3A5B-78E1-4FB4-9407-580DAD75BB6D}" type="presParOf" srcId="{72B92880-217E-4B91-8C78-4F75C56B439D}" destId="{F731869F-EF29-4A08-B226-1139C0176E54}" srcOrd="0" destOrd="0" presId="urn:microsoft.com/office/officeart/2018/2/layout/IconVerticalSolidList"/>
    <dgm:cxn modelId="{C5C4BBAB-A1F6-4269-886E-FAA126780A6A}" type="presParOf" srcId="{72B92880-217E-4B91-8C78-4F75C56B439D}" destId="{F9F2CA9C-0CAA-4C41-B6EE-B3884259DF83}" srcOrd="1" destOrd="0" presId="urn:microsoft.com/office/officeart/2018/2/layout/IconVerticalSolidList"/>
    <dgm:cxn modelId="{473E39AA-FC5B-4103-896C-29858B2AAF97}" type="presParOf" srcId="{72B92880-217E-4B91-8C78-4F75C56B439D}" destId="{3B8D3A7B-BF58-46FA-B88A-15D71AAC195D}" srcOrd="2" destOrd="0" presId="urn:microsoft.com/office/officeart/2018/2/layout/IconVerticalSolidList"/>
    <dgm:cxn modelId="{C4059A59-0B82-493A-93D2-E9255AEBBD5A}" type="presParOf" srcId="{72B92880-217E-4B91-8C78-4F75C56B439D}" destId="{B5C2763A-253C-49D3-A5C3-39B813BA1D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CD8D-3A5A-4375-B202-B2C21F702EDF}">
      <dsp:nvSpPr>
        <dsp:cNvPr id="0" name=""/>
        <dsp:cNvSpPr/>
      </dsp:nvSpPr>
      <dsp:spPr>
        <a:xfrm>
          <a:off x="0" y="0"/>
          <a:ext cx="21025799" cy="2468031"/>
        </a:xfrm>
        <a:prstGeom prst="roundRect">
          <a:avLst>
            <a:gd name="adj" fmla="val 10000"/>
          </a:avLst>
        </a:prstGeom>
        <a:solidFill>
          <a:schemeClr val="accent2">
            <a:tint val="4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dsp:style>
    </dsp:sp>
    <dsp:sp modelId="{E743F8BF-0176-494C-B2BB-69E4A31EADFA}">
      <dsp:nvSpPr>
        <dsp:cNvPr id="0" name=""/>
        <dsp:cNvSpPr/>
      </dsp:nvSpPr>
      <dsp:spPr>
        <a:xfrm>
          <a:off x="123117" y="100304"/>
          <a:ext cx="2604340" cy="22716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1000FEBD-FD63-4C86-844C-57C6AB79EAEE}">
      <dsp:nvSpPr>
        <dsp:cNvPr id="0" name=""/>
        <dsp:cNvSpPr/>
      </dsp:nvSpPr>
      <dsp:spPr>
        <a:xfrm>
          <a:off x="3103666" y="2114"/>
          <a:ext cx="17669043" cy="2468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00" tIns="261200" rIns="261200" bIns="261200" numCol="1" spcCol="1270" anchor="ctr" anchorCtr="0">
          <a:noAutofit/>
        </a:bodyPr>
        <a:lstStyle/>
        <a:p>
          <a:pPr marL="0" lvl="0" indent="0" algn="l" defTabSz="1778000">
            <a:lnSpc>
              <a:spcPct val="90000"/>
            </a:lnSpc>
            <a:spcBef>
              <a:spcPct val="0"/>
            </a:spcBef>
            <a:spcAft>
              <a:spcPct val="35000"/>
            </a:spcAft>
            <a:buNone/>
          </a:pPr>
          <a:r>
            <a:rPr lang="en-US" sz="4000" kern="1200" dirty="0"/>
            <a:t>How can Quakers contribute to social justice efforts beyond their own communities, especially in diverse, interfaith, or secular settings?</a:t>
          </a:r>
        </a:p>
      </dsp:txBody>
      <dsp:txXfrm>
        <a:off x="3103666" y="2114"/>
        <a:ext cx="17669043" cy="2468031"/>
      </dsp:txXfrm>
    </dsp:sp>
    <dsp:sp modelId="{F48CD799-30F9-4C0A-8540-D5604D8E3DEC}">
      <dsp:nvSpPr>
        <dsp:cNvPr id="0" name=""/>
        <dsp:cNvSpPr/>
      </dsp:nvSpPr>
      <dsp:spPr>
        <a:xfrm>
          <a:off x="0" y="3087153"/>
          <a:ext cx="21025799" cy="2468031"/>
        </a:xfrm>
        <a:prstGeom prst="roundRect">
          <a:avLst>
            <a:gd name="adj" fmla="val 10000"/>
          </a:avLst>
        </a:prstGeom>
        <a:solidFill>
          <a:schemeClr val="accent2">
            <a:tint val="4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dsp:style>
    </dsp:sp>
    <dsp:sp modelId="{486188FD-1CE1-4BC3-A8B9-24AEB1FFFAAB}">
      <dsp:nvSpPr>
        <dsp:cNvPr id="0" name=""/>
        <dsp:cNvSpPr/>
      </dsp:nvSpPr>
      <dsp:spPr>
        <a:xfrm>
          <a:off x="80895" y="3184786"/>
          <a:ext cx="2688785" cy="22727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2DD0D29B-78EF-4176-9FFD-D81794A44000}">
      <dsp:nvSpPr>
        <dsp:cNvPr id="0" name=""/>
        <dsp:cNvSpPr/>
      </dsp:nvSpPr>
      <dsp:spPr>
        <a:xfrm>
          <a:off x="2850576" y="3087153"/>
          <a:ext cx="18175223" cy="2468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00" tIns="261200" rIns="261200" bIns="261200" numCol="1" spcCol="1270" anchor="ctr" anchorCtr="0">
          <a:noAutofit/>
        </a:bodyPr>
        <a:lstStyle/>
        <a:p>
          <a:pPr marL="0" lvl="0" indent="0" algn="l" defTabSz="1778000">
            <a:lnSpc>
              <a:spcPct val="90000"/>
            </a:lnSpc>
            <a:spcBef>
              <a:spcPct val="0"/>
            </a:spcBef>
            <a:spcAft>
              <a:spcPct val="35000"/>
            </a:spcAft>
            <a:buNone/>
          </a:pPr>
          <a:r>
            <a:rPr lang="en-US" sz="4000" kern="1200" dirty="0"/>
            <a:t>What are some challenges Quakers face when trying to balance peaceful action with the urgency of confronting injustice?</a:t>
          </a:r>
          <a:endParaRPr lang="en-US" sz="2500" kern="1200" dirty="0"/>
        </a:p>
      </dsp:txBody>
      <dsp:txXfrm>
        <a:off x="2850576" y="3087153"/>
        <a:ext cx="18175223" cy="2468031"/>
      </dsp:txXfrm>
    </dsp:sp>
    <dsp:sp modelId="{F731869F-EF29-4A08-B226-1139C0176E54}">
      <dsp:nvSpPr>
        <dsp:cNvPr id="0" name=""/>
        <dsp:cNvSpPr/>
      </dsp:nvSpPr>
      <dsp:spPr>
        <a:xfrm>
          <a:off x="0" y="6202373"/>
          <a:ext cx="21025799" cy="2468031"/>
        </a:xfrm>
        <a:prstGeom prst="roundRect">
          <a:avLst>
            <a:gd name="adj" fmla="val 10000"/>
          </a:avLst>
        </a:prstGeom>
        <a:solidFill>
          <a:schemeClr val="accent2">
            <a:tint val="40000"/>
            <a:hueOff val="0"/>
            <a:satOff val="0"/>
            <a:lumOff val="0"/>
            <a:alphaOff val="0"/>
          </a:schemeClr>
        </a:solidFill>
        <a:ln>
          <a:solidFill>
            <a:srgbClr val="FF0000"/>
          </a:solidFill>
        </a:ln>
        <a:effectLst/>
      </dsp:spPr>
      <dsp:style>
        <a:lnRef idx="0">
          <a:scrgbClr r="0" g="0" b="0"/>
        </a:lnRef>
        <a:fillRef idx="1">
          <a:scrgbClr r="0" g="0" b="0"/>
        </a:fillRef>
        <a:effectRef idx="0">
          <a:scrgbClr r="0" g="0" b="0"/>
        </a:effectRef>
        <a:fontRef idx="minor"/>
      </dsp:style>
    </dsp:sp>
    <dsp:sp modelId="{F9F2CA9C-0CAA-4C41-B6EE-B3884259DF83}">
      <dsp:nvSpPr>
        <dsp:cNvPr id="0" name=""/>
        <dsp:cNvSpPr/>
      </dsp:nvSpPr>
      <dsp:spPr>
        <a:xfrm>
          <a:off x="230984" y="6172192"/>
          <a:ext cx="2388606" cy="25283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sp>
    <dsp:sp modelId="{B5C2763A-253C-49D3-A5C3-39B813BA1D8F}">
      <dsp:nvSpPr>
        <dsp:cNvPr id="0" name=""/>
        <dsp:cNvSpPr/>
      </dsp:nvSpPr>
      <dsp:spPr>
        <a:xfrm>
          <a:off x="2850576" y="6202373"/>
          <a:ext cx="18175223" cy="2468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00" tIns="261200" rIns="261200" bIns="261200" numCol="1" spcCol="1270" anchor="ctr" anchorCtr="0">
          <a:noAutofit/>
        </a:bodyPr>
        <a:lstStyle/>
        <a:p>
          <a:pPr marL="0" lvl="0" indent="0" algn="l" defTabSz="1778000">
            <a:lnSpc>
              <a:spcPct val="90000"/>
            </a:lnSpc>
            <a:spcBef>
              <a:spcPct val="0"/>
            </a:spcBef>
            <a:spcAft>
              <a:spcPct val="35000"/>
            </a:spcAft>
            <a:buNone/>
          </a:pPr>
          <a:r>
            <a:rPr lang="en-US" sz="4000" kern="1200" dirty="0"/>
            <a:t>How does the Quaker belief in “that of God in everyone” influence their approach to social justice today?</a:t>
          </a:r>
        </a:p>
      </dsp:txBody>
      <dsp:txXfrm>
        <a:off x="2850576" y="6202373"/>
        <a:ext cx="18175223" cy="24680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Montserrat Light"/>
                <a:ea typeface="Montserrat Light"/>
                <a:cs typeface="Montserrat Light"/>
                <a:sym typeface="Montserrat Light"/>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Montserrat Light"/>
                <a:ea typeface="Montserrat Light"/>
                <a:cs typeface="Montserrat Light"/>
                <a:sym typeface="Montserrat Light"/>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2400" b="0" i="0" u="none" strike="noStrike" cap="none">
                <a:solidFill>
                  <a:schemeClr val="dk1"/>
                </a:solidFill>
                <a:latin typeface="Montserrat Light"/>
                <a:ea typeface="Montserrat Light"/>
                <a:cs typeface="Montserrat Light"/>
                <a:sym typeface="Montserrat Light"/>
              </a:defRPr>
            </a:lvl1pPr>
            <a:lvl2pPr marL="914400" marR="0" lvl="1" indent="-228600" algn="l" rtl="0">
              <a:spcBef>
                <a:spcPts val="0"/>
              </a:spcBef>
              <a:spcAft>
                <a:spcPts val="0"/>
              </a:spcAft>
              <a:buSzPts val="1400"/>
              <a:buNone/>
              <a:defRPr sz="2400" b="0" i="0" u="none" strike="noStrike" cap="none">
                <a:solidFill>
                  <a:schemeClr val="dk1"/>
                </a:solidFill>
                <a:latin typeface="Montserrat Light"/>
                <a:ea typeface="Montserrat Light"/>
                <a:cs typeface="Montserrat Light"/>
                <a:sym typeface="Montserrat Light"/>
              </a:defRPr>
            </a:lvl2pPr>
            <a:lvl3pPr marL="1371600" marR="0" lvl="2" indent="-228600" algn="l" rtl="0">
              <a:spcBef>
                <a:spcPts val="0"/>
              </a:spcBef>
              <a:spcAft>
                <a:spcPts val="0"/>
              </a:spcAft>
              <a:buSzPts val="1400"/>
              <a:buNone/>
              <a:defRPr sz="2400" b="0" i="0" u="none" strike="noStrike" cap="none">
                <a:solidFill>
                  <a:schemeClr val="dk1"/>
                </a:solidFill>
                <a:latin typeface="Montserrat Light"/>
                <a:ea typeface="Montserrat Light"/>
                <a:cs typeface="Montserrat Light"/>
                <a:sym typeface="Montserrat Light"/>
              </a:defRPr>
            </a:lvl3pPr>
            <a:lvl4pPr marL="1828800" marR="0" lvl="3" indent="-228600" algn="l" rtl="0">
              <a:spcBef>
                <a:spcPts val="0"/>
              </a:spcBef>
              <a:spcAft>
                <a:spcPts val="0"/>
              </a:spcAft>
              <a:buSzPts val="1400"/>
              <a:buNone/>
              <a:defRPr sz="2400" b="0" i="0" u="none" strike="noStrike" cap="none">
                <a:solidFill>
                  <a:schemeClr val="dk1"/>
                </a:solidFill>
                <a:latin typeface="Montserrat Light"/>
                <a:ea typeface="Montserrat Light"/>
                <a:cs typeface="Montserrat Light"/>
                <a:sym typeface="Montserrat Light"/>
              </a:defRPr>
            </a:lvl4pPr>
            <a:lvl5pPr marL="2286000" marR="0" lvl="4" indent="-228600" algn="l" rtl="0">
              <a:spcBef>
                <a:spcPts val="0"/>
              </a:spcBef>
              <a:spcAft>
                <a:spcPts val="0"/>
              </a:spcAft>
              <a:buSzPts val="1400"/>
              <a:buNone/>
              <a:defRPr sz="2400" b="0" i="0" u="none" strike="noStrike" cap="none">
                <a:solidFill>
                  <a:schemeClr val="dk1"/>
                </a:solidFill>
                <a:latin typeface="Montserrat Light"/>
                <a:ea typeface="Montserrat Light"/>
                <a:cs typeface="Montserrat Light"/>
                <a:sym typeface="Montserrat Light"/>
              </a:defRPr>
            </a:lvl5pPr>
            <a:lvl6pPr marL="2743200" marR="0" lvl="5"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Montserrat Light"/>
                <a:ea typeface="Montserrat Light"/>
                <a:cs typeface="Montserrat Light"/>
                <a:sym typeface="Montserrat Light"/>
              </a:defRPr>
            </a:lvl1pPr>
            <a:lvl2pPr marR="0" lvl="1"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Montserrat Light"/>
                <a:ea typeface="Montserrat Light"/>
                <a:cs typeface="Montserrat Light"/>
                <a:sym typeface="Montserrat Light"/>
              </a:rPr>
              <a:t>‹#›</a:t>
            </a:fld>
            <a:endParaRPr sz="1200" b="0" i="0" u="none" strike="noStrike" cap="none">
              <a:solidFill>
                <a:schemeClr val="dk1"/>
              </a:solidFill>
              <a:latin typeface="Montserrat Light"/>
              <a:ea typeface="Montserrat Light"/>
              <a:cs typeface="Montserrat Light"/>
              <a:sym typeface="Montserrat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4a2f18a28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4a2f18a28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4a2f18a28f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92343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4a2f18a28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4a2f18a28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4a2f18a28f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42439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7DE4-3058-7D07-AE81-865A2CBF90A1}"/>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C500E96-3741-D70B-D264-CBD4CE4B3342}"/>
              </a:ext>
            </a:extLst>
          </p:cNvPr>
          <p:cNvSpPr>
            <a:spLocks noGrp="1" noChangeArrowheads="1"/>
          </p:cNvSpPr>
          <p:nvPr>
            <p:ph type="sldNum" sz="quarter" idx="5"/>
          </p:nvPr>
        </p:nvSpPr>
        <p:spPr>
          <a:ln/>
        </p:spPr>
        <p:txBody>
          <a:bodyPr/>
          <a:lstStyle/>
          <a:p>
            <a:fld id="{1FEB2F34-3C18-4127-BDED-D7F1AF6D284C}" type="slidenum">
              <a:rPr lang="en-US" altLang="en-US"/>
              <a:pPr/>
              <a:t>6</a:t>
            </a:fld>
            <a:endParaRPr lang="en-US" altLang="en-US"/>
          </a:p>
        </p:txBody>
      </p:sp>
      <p:sp>
        <p:nvSpPr>
          <p:cNvPr id="107522" name="Rectangle 2">
            <a:extLst>
              <a:ext uri="{FF2B5EF4-FFF2-40B4-BE49-F238E27FC236}">
                <a16:creationId xmlns:a16="http://schemas.microsoft.com/office/drawing/2014/main" id="{8C37A945-EB8C-F1B9-4211-F04919A89110}"/>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E62AD2A7-FC03-C0F4-9E7C-F38A00477E8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8146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4a2f18a28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g4a2f18a28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4a2f18a28f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913948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4a2f18a28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4a2f18a28f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g4a2f18a28f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77083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8F4E-0E99-CA37-6D63-4697E88C3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4F3BD-FE19-AF3D-E011-38458A8DD7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96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54348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1675964" y="3651250"/>
            <a:ext cx="21025800" cy="8702700"/>
          </a:xfrm>
          <a:prstGeom prst="rect">
            <a:avLst/>
          </a:prstGeom>
          <a:noFill/>
          <a:ln>
            <a:noFill/>
          </a:ln>
        </p:spPr>
        <p:txBody>
          <a:bodyPr spcFirstLastPara="1" wrap="square" lIns="182825" tIns="91400" rIns="182825" bIns="91400" anchor="t" anchorCtr="0"/>
          <a:lstStyle>
            <a:lvl1pPr marL="457200" marR="0" lvl="0" indent="-228600" algn="l" rtl="0">
              <a:lnSpc>
                <a:spcPct val="90000"/>
              </a:lnSpc>
              <a:spcBef>
                <a:spcPts val="2000"/>
              </a:spcBef>
              <a:spcAft>
                <a:spcPts val="0"/>
              </a:spcAft>
              <a:buClr>
                <a:schemeClr val="dk1"/>
              </a:buClr>
              <a:buSzPts val="4800"/>
              <a:buFont typeface="Libre Franklin Light"/>
              <a:buNone/>
              <a:defRPr sz="4800" i="0" u="none" strike="noStrike" cap="none">
                <a:solidFill>
                  <a:schemeClr val="dk1"/>
                </a:solidFill>
                <a:latin typeface="Libre Franklin Light"/>
                <a:ea typeface="Libre Franklin Light"/>
                <a:cs typeface="Libre Franklin Light"/>
                <a:sym typeface="Libre Franklin Light"/>
              </a:defRPr>
            </a:lvl1pPr>
            <a:lvl2pPr marL="914400" marR="0" lvl="1" indent="-228600" algn="l" rtl="0">
              <a:lnSpc>
                <a:spcPct val="90000"/>
              </a:lnSpc>
              <a:spcBef>
                <a:spcPts val="1000"/>
              </a:spcBef>
              <a:spcAft>
                <a:spcPts val="0"/>
              </a:spcAft>
              <a:buClr>
                <a:schemeClr val="dk1"/>
              </a:buClr>
              <a:buSzPts val="4000"/>
              <a:buFont typeface="Libre Franklin Light"/>
              <a:buNone/>
              <a:defRPr sz="4000" i="0" u="none" strike="noStrike" cap="none">
                <a:solidFill>
                  <a:schemeClr val="dk1"/>
                </a:solidFill>
                <a:latin typeface="Libre Franklin Light"/>
                <a:ea typeface="Libre Franklin Light"/>
                <a:cs typeface="Libre Franklin Light"/>
                <a:sym typeface="Libre Franklin Light"/>
              </a:defRPr>
            </a:lvl2pPr>
            <a:lvl3pPr marL="1371600" marR="0" lvl="2" indent="-228600" algn="l" rtl="0">
              <a:lnSpc>
                <a:spcPct val="90000"/>
              </a:lnSpc>
              <a:spcBef>
                <a:spcPts val="1000"/>
              </a:spcBef>
              <a:spcAft>
                <a:spcPts val="0"/>
              </a:spcAft>
              <a:buClr>
                <a:schemeClr val="dk1"/>
              </a:buClr>
              <a:buSzPts val="3600"/>
              <a:buFont typeface="Libre Franklin Light"/>
              <a:buNone/>
              <a:defRPr sz="3600" i="0" u="none" strike="noStrike" cap="none">
                <a:solidFill>
                  <a:schemeClr val="dk1"/>
                </a:solidFill>
                <a:latin typeface="Libre Franklin Light"/>
                <a:ea typeface="Libre Franklin Light"/>
                <a:cs typeface="Libre Franklin Light"/>
                <a:sym typeface="Libre Franklin Light"/>
              </a:defRPr>
            </a:lvl3pPr>
            <a:lvl4pPr marL="1828800" marR="0" lvl="3" indent="-228600" algn="l" rtl="0">
              <a:lnSpc>
                <a:spcPct val="90000"/>
              </a:lnSpc>
              <a:spcBef>
                <a:spcPts val="1000"/>
              </a:spcBef>
              <a:spcAft>
                <a:spcPts val="0"/>
              </a:spcAft>
              <a:buClr>
                <a:schemeClr val="dk1"/>
              </a:buClr>
              <a:buSzPts val="3200"/>
              <a:buFont typeface="Libre Franklin Light"/>
              <a:buNone/>
              <a:defRPr sz="3200" i="0" u="none" strike="noStrike" cap="none">
                <a:solidFill>
                  <a:schemeClr val="dk1"/>
                </a:solidFill>
                <a:latin typeface="Libre Franklin Light"/>
                <a:ea typeface="Libre Franklin Light"/>
                <a:cs typeface="Libre Franklin Light"/>
                <a:sym typeface="Libre Franklin Light"/>
              </a:defRPr>
            </a:lvl4pPr>
            <a:lvl5pPr marL="2286000" marR="0" lvl="4" indent="-228600" algn="l" rtl="0">
              <a:lnSpc>
                <a:spcPct val="90000"/>
              </a:lnSpc>
              <a:spcBef>
                <a:spcPts val="1000"/>
              </a:spcBef>
              <a:spcAft>
                <a:spcPts val="0"/>
              </a:spcAft>
              <a:buClr>
                <a:schemeClr val="dk1"/>
              </a:buClr>
              <a:buSzPts val="3200"/>
              <a:buFont typeface="Libre Franklin Light"/>
              <a:buNone/>
              <a:defRPr sz="3200" i="0" u="none" strike="noStrike" cap="none">
                <a:solidFill>
                  <a:schemeClr val="dk1"/>
                </a:solidFill>
                <a:latin typeface="Libre Franklin Light"/>
                <a:ea typeface="Libre Franklin Light"/>
                <a:cs typeface="Libre Franklin Light"/>
                <a:sym typeface="Libre Franklin Light"/>
              </a:defRPr>
            </a:lvl5pPr>
            <a:lvl6pPr marL="2743200" marR="0" lvl="5" indent="-457200" algn="l" rtl="0">
              <a:lnSpc>
                <a:spcPct val="90000"/>
              </a:lnSpc>
              <a:spcBef>
                <a:spcPts val="1000"/>
              </a:spcBef>
              <a:spcAft>
                <a:spcPts val="0"/>
              </a:spcAft>
              <a:buClr>
                <a:schemeClr val="dk1"/>
              </a:buClr>
              <a:buSzPts val="3600"/>
              <a:buFont typeface="Libre Franklin Light"/>
              <a:buChar char="•"/>
              <a:defRPr sz="3600" i="0" u="none" strike="noStrike" cap="none">
                <a:solidFill>
                  <a:schemeClr val="dk1"/>
                </a:solidFill>
                <a:latin typeface="Libre Franklin Light"/>
                <a:ea typeface="Libre Franklin Light"/>
                <a:cs typeface="Libre Franklin Light"/>
                <a:sym typeface="Libre Franklin Light"/>
              </a:defRPr>
            </a:lvl6pPr>
            <a:lvl7pPr marL="3200400" marR="0" lvl="6" indent="-457200" algn="l" rtl="0">
              <a:lnSpc>
                <a:spcPct val="90000"/>
              </a:lnSpc>
              <a:spcBef>
                <a:spcPts val="1000"/>
              </a:spcBef>
              <a:spcAft>
                <a:spcPts val="0"/>
              </a:spcAft>
              <a:buClr>
                <a:schemeClr val="dk1"/>
              </a:buClr>
              <a:buSzPts val="3600"/>
              <a:buFont typeface="Libre Franklin Light"/>
              <a:buChar char="•"/>
              <a:defRPr sz="3600" i="0" u="none" strike="noStrike" cap="none">
                <a:solidFill>
                  <a:schemeClr val="dk1"/>
                </a:solidFill>
                <a:latin typeface="Libre Franklin Light"/>
                <a:ea typeface="Libre Franklin Light"/>
                <a:cs typeface="Libre Franklin Light"/>
                <a:sym typeface="Libre Franklin Light"/>
              </a:defRPr>
            </a:lvl7pPr>
            <a:lvl8pPr marL="3657600" marR="0" lvl="7" indent="-457200" algn="l" rtl="0">
              <a:lnSpc>
                <a:spcPct val="90000"/>
              </a:lnSpc>
              <a:spcBef>
                <a:spcPts val="1000"/>
              </a:spcBef>
              <a:spcAft>
                <a:spcPts val="0"/>
              </a:spcAft>
              <a:buClr>
                <a:schemeClr val="dk1"/>
              </a:buClr>
              <a:buSzPts val="3600"/>
              <a:buFont typeface="Libre Franklin Light"/>
              <a:buChar char="•"/>
              <a:defRPr sz="3600" i="0" u="none" strike="noStrike" cap="none">
                <a:solidFill>
                  <a:schemeClr val="dk1"/>
                </a:solidFill>
                <a:latin typeface="Libre Franklin Light"/>
                <a:ea typeface="Libre Franklin Light"/>
                <a:cs typeface="Libre Franklin Light"/>
                <a:sym typeface="Libre Franklin Light"/>
              </a:defRPr>
            </a:lvl8pPr>
            <a:lvl9pPr marL="4114800" marR="0" lvl="8" indent="-457200" algn="l" rtl="0">
              <a:lnSpc>
                <a:spcPct val="90000"/>
              </a:lnSpc>
              <a:spcBef>
                <a:spcPts val="1000"/>
              </a:spcBef>
              <a:spcAft>
                <a:spcPts val="0"/>
              </a:spcAft>
              <a:buClr>
                <a:schemeClr val="dk1"/>
              </a:buClr>
              <a:buSzPts val="3600"/>
              <a:buFont typeface="Libre Franklin Light"/>
              <a:buChar char="•"/>
              <a:defRPr sz="3600" i="0" u="none" strike="noStrike" cap="none">
                <a:solidFill>
                  <a:schemeClr val="dk1"/>
                </a:solidFill>
                <a:latin typeface="Libre Franklin Light"/>
                <a:ea typeface="Libre Franklin Light"/>
                <a:cs typeface="Libre Franklin Light"/>
                <a:sym typeface="Libre Franklin Light"/>
              </a:defRPr>
            </a:lvl9pPr>
          </a:lstStyle>
          <a:p>
            <a:endParaRPr/>
          </a:p>
        </p:txBody>
      </p:sp>
      <p:sp>
        <p:nvSpPr>
          <p:cNvPr id="11" name="Google Shape;11;p1"/>
          <p:cNvSpPr txBox="1">
            <a:spLocks noGrp="1"/>
          </p:cNvSpPr>
          <p:nvPr>
            <p:ph type="title"/>
          </p:nvPr>
        </p:nvSpPr>
        <p:spPr>
          <a:xfrm>
            <a:off x="1676400" y="730250"/>
            <a:ext cx="21024900" cy="2651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000"/>
              <a:buFont typeface="Libre Franklin Medium"/>
              <a:buNone/>
              <a:defRPr sz="4000" i="0" u="none" strike="noStrike" cap="non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p:nvPr/>
        </p:nvSpPr>
        <p:spPr>
          <a:xfrm>
            <a:off x="23111056" y="564821"/>
            <a:ext cx="858300" cy="492300"/>
          </a:xfrm>
          <a:prstGeom prst="rect">
            <a:avLst/>
          </a:prstGeom>
          <a:noFill/>
          <a:ln>
            <a:noFill/>
          </a:ln>
        </p:spPr>
        <p:txBody>
          <a:bodyPr spcFirstLastPara="1" wrap="square" lIns="182825" tIns="91400" rIns="182825" bIns="91400" anchor="t" anchorCtr="0">
            <a:noAutofit/>
          </a:bodyPr>
          <a:lstStyle/>
          <a:p>
            <a:pPr marL="0" marR="0" lvl="0" indent="0" algn="ctr" rtl="0">
              <a:spcBef>
                <a:spcPts val="0"/>
              </a:spcBef>
              <a:spcAft>
                <a:spcPts val="0"/>
              </a:spcAft>
              <a:buNone/>
            </a:pPr>
            <a:fld id="{00000000-1234-1234-1234-123412341234}" type="slidenum">
              <a:rPr lang="en-US" sz="2000" b="1" i="0" u="none" strike="noStrike" cap="none">
                <a:solidFill>
                  <a:srgbClr val="BFBFBF"/>
                </a:solidFill>
                <a:latin typeface="Montserrat"/>
                <a:ea typeface="Montserrat"/>
                <a:cs typeface="Montserrat"/>
                <a:sym typeface="Montserrat"/>
              </a:rPr>
              <a:t>‹#›</a:t>
            </a:fld>
            <a:r>
              <a:rPr lang="en-US" sz="2000" b="1" i="0" u="none" strike="noStrike" cap="none">
                <a:solidFill>
                  <a:srgbClr val="BFBFBF"/>
                </a:solidFill>
                <a:latin typeface="Montserrat"/>
                <a:ea typeface="Montserrat"/>
                <a:cs typeface="Montserrat"/>
                <a:sym typeface="Montserrat"/>
              </a:rPr>
              <a:t>  </a:t>
            </a:r>
            <a:endParaRPr/>
          </a:p>
        </p:txBody>
      </p:sp>
      <p:sp>
        <p:nvSpPr>
          <p:cNvPr id="13" name="Google Shape;13;p1"/>
          <p:cNvSpPr/>
          <p:nvPr/>
        </p:nvSpPr>
        <p:spPr>
          <a:xfrm>
            <a:off x="23200061" y="991196"/>
            <a:ext cx="550800" cy="399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lt1"/>
              </a:solidFill>
              <a:latin typeface="Montserrat Light"/>
              <a:ea typeface="Montserrat Light"/>
              <a:cs typeface="Montserrat Light"/>
              <a:sym typeface="Montserrat Light"/>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South_Sudan"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South_Sudan" TargetMode="Externa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579FEF-C1D4-6947-9698-29E001B4BB96}"/>
              </a:ext>
            </a:extLst>
          </p:cNvPr>
          <p:cNvSpPr txBox="1"/>
          <p:nvPr/>
        </p:nvSpPr>
        <p:spPr>
          <a:xfrm>
            <a:off x="1388658" y="1363505"/>
            <a:ext cx="11409608" cy="7959735"/>
          </a:xfrm>
          <a:prstGeom prst="ellipse">
            <a:avLst/>
          </a:prstGeom>
          <a:solidFill>
            <a:srgbClr val="262626"/>
          </a:solidFill>
          <a:ln w="174625" cmpd="thinThick">
            <a:solidFill>
              <a:srgbClr val="262626"/>
            </a:solidFill>
          </a:ln>
        </p:spPr>
        <p:txBody>
          <a:bodyPr vert="horz" lIns="182832" tIns="91416" rIns="182832" bIns="91416" rtlCol="0" anchor="ctr">
            <a:normAutofit/>
          </a:bodyPr>
          <a:lstStyle/>
          <a:p>
            <a:pPr algn="ctr">
              <a:lnSpc>
                <a:spcPct val="90000"/>
              </a:lnSpc>
              <a:spcBef>
                <a:spcPct val="0"/>
              </a:spcBef>
              <a:spcAft>
                <a:spcPts val="1200"/>
              </a:spcAft>
            </a:pPr>
            <a:r>
              <a:rPr lang="en-US" sz="6398" b="1" kern="1200" dirty="0">
                <a:solidFill>
                  <a:srgbClr val="FFFFFF"/>
                </a:solidFill>
                <a:latin typeface="+mj-lt"/>
                <a:ea typeface="+mj-ea"/>
                <a:cs typeface="+mj-cs"/>
              </a:rPr>
              <a:t>ABOUT AMERICAN FRIENDS SERVICE COMMITTEE</a:t>
            </a:r>
          </a:p>
        </p:txBody>
      </p:sp>
      <p:pic>
        <p:nvPicPr>
          <p:cNvPr id="2" name="Picture 1">
            <a:extLst>
              <a:ext uri="{FF2B5EF4-FFF2-40B4-BE49-F238E27FC236}">
                <a16:creationId xmlns:a16="http://schemas.microsoft.com/office/drawing/2014/main" id="{F76CFFF8-4038-8540-994A-5ADCABC889F6}"/>
              </a:ext>
            </a:extLst>
          </p:cNvPr>
          <p:cNvPicPr>
            <a:picLocks noChangeAspect="1"/>
          </p:cNvPicPr>
          <p:nvPr/>
        </p:nvPicPr>
        <p:blipFill>
          <a:blip r:embed="rId2"/>
          <a:stretch>
            <a:fillRect/>
          </a:stretch>
        </p:blipFill>
        <p:spPr>
          <a:xfrm>
            <a:off x="12798267" y="2627700"/>
            <a:ext cx="7192564" cy="6180682"/>
          </a:xfrm>
          <a:prstGeom prst="rect">
            <a:avLst/>
          </a:prstGeom>
        </p:spPr>
      </p:pic>
      <p:sp>
        <p:nvSpPr>
          <p:cNvPr id="6" name="TextBox 5">
            <a:extLst>
              <a:ext uri="{FF2B5EF4-FFF2-40B4-BE49-F238E27FC236}">
                <a16:creationId xmlns:a16="http://schemas.microsoft.com/office/drawing/2014/main" id="{810881C5-3DDE-A04F-B01C-FE2EDE2F8082}"/>
              </a:ext>
            </a:extLst>
          </p:cNvPr>
          <p:cNvSpPr txBox="1"/>
          <p:nvPr/>
        </p:nvSpPr>
        <p:spPr>
          <a:xfrm>
            <a:off x="8075098" y="9768988"/>
            <a:ext cx="14372654" cy="2583507"/>
          </a:xfrm>
          <a:prstGeom prst="rect">
            <a:avLst/>
          </a:prstGeom>
        </p:spPr>
        <p:txBody>
          <a:bodyPr vert="horz" lIns="182832" tIns="91416" rIns="182832" bIns="91416" rtlCol="0">
            <a:normAutofit/>
          </a:bodyPr>
          <a:lstStyle/>
          <a:p>
            <a:pPr>
              <a:lnSpc>
                <a:spcPct val="90000"/>
              </a:lnSpc>
              <a:spcAft>
                <a:spcPts val="1200"/>
              </a:spcAft>
            </a:pPr>
            <a:r>
              <a:rPr lang="en-US" sz="6398" b="1" dirty="0"/>
              <a:t>Pauline Kamau (PhD)</a:t>
            </a:r>
          </a:p>
        </p:txBody>
      </p:sp>
    </p:spTree>
    <p:extLst>
      <p:ext uri="{BB962C8B-B14F-4D97-AF65-F5344CB8AC3E}">
        <p14:creationId xmlns:p14="http://schemas.microsoft.com/office/powerpoint/2010/main" val="163001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9"/>
          <p:cNvSpPr txBox="1"/>
          <p:nvPr/>
        </p:nvSpPr>
        <p:spPr>
          <a:xfrm>
            <a:off x="11355572" y="7437864"/>
            <a:ext cx="11427090" cy="563881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4400" dirty="0">
                <a:solidFill>
                  <a:schemeClr val="accent1"/>
                </a:solidFill>
                <a:latin typeface="Acta Book" panose="00000500000000000000" pitchFamily="50" charset="0"/>
                <a:ea typeface="Libre Franklin Light"/>
                <a:cs typeface="Libre Franklin Light"/>
                <a:sym typeface="Libre Franklin Light"/>
              </a:rPr>
              <a:t>Enables people living in the Global South to participate in short-term, strategic seminars, conferences, trainings, and exchanges that cross boundaries. </a:t>
            </a:r>
          </a:p>
          <a:p>
            <a:pPr marL="0" marR="0" lvl="0" indent="0" algn="just" rtl="0">
              <a:spcBef>
                <a:spcPts val="0"/>
              </a:spcBef>
              <a:spcAft>
                <a:spcPts val="0"/>
              </a:spcAft>
              <a:buNone/>
            </a:pPr>
            <a:endParaRPr lang="en-US" sz="4400" dirty="0">
              <a:solidFill>
                <a:schemeClr val="accent1"/>
              </a:solidFill>
              <a:latin typeface="Acta Book" panose="00000500000000000000" pitchFamily="50" charset="0"/>
              <a:ea typeface="Libre Franklin Light"/>
              <a:cs typeface="Libre Franklin Light"/>
              <a:sym typeface="Libre Franklin Light"/>
            </a:endParaRPr>
          </a:p>
          <a:p>
            <a:pPr marL="0" marR="0" lvl="0" indent="0" algn="just" rtl="0">
              <a:spcBef>
                <a:spcPts val="0"/>
              </a:spcBef>
              <a:spcAft>
                <a:spcPts val="0"/>
              </a:spcAft>
              <a:buNone/>
            </a:pPr>
            <a:r>
              <a:rPr lang="en-US" sz="4400" dirty="0">
                <a:solidFill>
                  <a:schemeClr val="accent1"/>
                </a:solidFill>
                <a:latin typeface="Acta Book" panose="00000500000000000000" pitchFamily="50" charset="0"/>
                <a:ea typeface="Libre Franklin Light"/>
                <a:cs typeface="Libre Franklin Light"/>
                <a:sym typeface="Libre Franklin Light"/>
              </a:rPr>
              <a:t>Fills a strategic gap that other institutions are either unwilling or unable to do. </a:t>
            </a:r>
          </a:p>
          <a:p>
            <a:pPr marL="0" marR="0" lvl="0" indent="0" algn="l" rtl="0">
              <a:lnSpc>
                <a:spcPct val="145714"/>
              </a:lnSpc>
              <a:spcBef>
                <a:spcPts val="0"/>
              </a:spcBef>
              <a:spcAft>
                <a:spcPts val="0"/>
              </a:spcAft>
              <a:buNone/>
            </a:pPr>
            <a:endParaRPr lang="en-US" sz="3600" dirty="0">
              <a:solidFill>
                <a:schemeClr val="dk1"/>
              </a:solidFill>
              <a:latin typeface="Libre Franklin Light"/>
              <a:ea typeface="Libre Franklin Light"/>
              <a:cs typeface="Libre Franklin Light"/>
              <a:sym typeface="Libre Franklin Light"/>
            </a:endParaRPr>
          </a:p>
          <a:p>
            <a:pPr marL="0" marR="0" lvl="0" indent="0" algn="l" rtl="0">
              <a:lnSpc>
                <a:spcPct val="145714"/>
              </a:lnSpc>
              <a:spcBef>
                <a:spcPts val="0"/>
              </a:spcBef>
              <a:spcAft>
                <a:spcPts val="0"/>
              </a:spcAft>
              <a:buNone/>
            </a:pPr>
            <a:endParaRPr sz="3600" dirty="0">
              <a:solidFill>
                <a:schemeClr val="dk1"/>
              </a:solidFill>
              <a:latin typeface="Libre Franklin Light"/>
              <a:ea typeface="Libre Franklin Light"/>
              <a:cs typeface="Libre Franklin Light"/>
              <a:sym typeface="Libre Franklin Light"/>
            </a:endParaRPr>
          </a:p>
        </p:txBody>
      </p:sp>
      <p:sp>
        <p:nvSpPr>
          <p:cNvPr id="653" name="Google Shape;653;p19"/>
          <p:cNvSpPr/>
          <p:nvPr/>
        </p:nvSpPr>
        <p:spPr>
          <a:xfrm flipV="1">
            <a:off x="13911176" y="6512306"/>
            <a:ext cx="2971767" cy="106553"/>
          </a:xfrm>
          <a:prstGeom prst="rect">
            <a:avLst/>
          </a:prstGeom>
          <a:solidFill>
            <a:srgbClr val="F05B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dk2"/>
              </a:solidFill>
              <a:latin typeface="Lato Light"/>
              <a:ea typeface="Lato Light"/>
              <a:cs typeface="Lato Light"/>
              <a:sym typeface="Lato Light"/>
            </a:endParaRPr>
          </a:p>
        </p:txBody>
      </p:sp>
      <p:sp>
        <p:nvSpPr>
          <p:cNvPr id="654" name="Google Shape;654;p19"/>
          <p:cNvSpPr txBox="1"/>
          <p:nvPr/>
        </p:nvSpPr>
        <p:spPr>
          <a:xfrm>
            <a:off x="13755062" y="2008806"/>
            <a:ext cx="7746900" cy="1410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0" dirty="0">
                <a:solidFill>
                  <a:srgbClr val="434343"/>
                </a:solidFill>
                <a:latin typeface="Libre Franklin SemiBold"/>
                <a:ea typeface="Libre Franklin SemiBold"/>
                <a:cs typeface="Libre Franklin SemiBold"/>
                <a:sym typeface="Libre Franklin SemiBold"/>
              </a:rPr>
              <a:t>The Dialogue and Exchange Program (DEP)</a:t>
            </a:r>
            <a:endParaRPr sz="8000" dirty="0">
              <a:solidFill>
                <a:srgbClr val="434343"/>
              </a:solidFill>
              <a:latin typeface="Libre Franklin SemiBold"/>
              <a:ea typeface="Libre Franklin SemiBold"/>
              <a:cs typeface="Libre Franklin SemiBold"/>
              <a:sym typeface="Libre Franklin SemiBold"/>
            </a:endParaRPr>
          </a:p>
        </p:txBody>
      </p:sp>
      <p:pic>
        <p:nvPicPr>
          <p:cNvPr id="2" name="Picture 1">
            <a:extLst>
              <a:ext uri="{FF2B5EF4-FFF2-40B4-BE49-F238E27FC236}">
                <a16:creationId xmlns:a16="http://schemas.microsoft.com/office/drawing/2014/main" id="{7C7D862B-E48E-4B50-B449-CEE91F158E30}"/>
              </a:ext>
            </a:extLst>
          </p:cNvPr>
          <p:cNvPicPr>
            <a:picLocks noChangeAspect="1"/>
          </p:cNvPicPr>
          <p:nvPr/>
        </p:nvPicPr>
        <p:blipFill>
          <a:blip r:embed="rId3"/>
          <a:stretch>
            <a:fillRect/>
          </a:stretch>
        </p:blipFill>
        <p:spPr>
          <a:xfrm>
            <a:off x="0" y="2307598"/>
            <a:ext cx="10466475" cy="5967259"/>
          </a:xfrm>
          <a:prstGeom prst="rect">
            <a:avLst/>
          </a:prstGeom>
          <a:ln w="88900" cap="sq" cmpd="thickThin">
            <a:noFill/>
            <a:prstDash val="solid"/>
            <a:miter lim="800000"/>
          </a:ln>
          <a:effectLst/>
        </p:spPr>
      </p:pic>
      <p:pic>
        <p:nvPicPr>
          <p:cNvPr id="3" name="Picture 2">
            <a:extLst>
              <a:ext uri="{FF2B5EF4-FFF2-40B4-BE49-F238E27FC236}">
                <a16:creationId xmlns:a16="http://schemas.microsoft.com/office/drawing/2014/main" id="{A14658E7-F3B6-99E2-B787-2758D6DECD09}"/>
              </a:ext>
            </a:extLst>
          </p:cNvPr>
          <p:cNvPicPr>
            <a:picLocks noChangeAspect="1"/>
          </p:cNvPicPr>
          <p:nvPr/>
        </p:nvPicPr>
        <p:blipFill>
          <a:blip r:embed="rId4"/>
          <a:stretch>
            <a:fillRect/>
          </a:stretch>
        </p:blipFill>
        <p:spPr>
          <a:xfrm>
            <a:off x="19197399" y="852171"/>
            <a:ext cx="3893650" cy="1156636"/>
          </a:xfrm>
          <a:prstGeom prst="rect">
            <a:avLst/>
          </a:prstGeom>
        </p:spPr>
      </p:pic>
    </p:spTree>
    <p:extLst>
      <p:ext uri="{BB962C8B-B14F-4D97-AF65-F5344CB8AC3E}">
        <p14:creationId xmlns:p14="http://schemas.microsoft.com/office/powerpoint/2010/main" val="384308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D9BD6-371A-7C22-DF0C-393ED62A953E}"/>
              </a:ext>
            </a:extLst>
          </p:cNvPr>
          <p:cNvSpPr>
            <a:spLocks noGrp="1"/>
          </p:cNvSpPr>
          <p:nvPr>
            <p:ph type="title"/>
          </p:nvPr>
        </p:nvSpPr>
        <p:spPr/>
        <p:txBody>
          <a:bodyPr/>
          <a:lstStyle/>
          <a:p>
            <a:r>
              <a:rPr lang="en-US" dirty="0"/>
              <a:t>			Peace Building program</a:t>
            </a:r>
            <a:endParaRPr lang="en-KE" dirty="0"/>
          </a:p>
        </p:txBody>
      </p:sp>
      <p:sp>
        <p:nvSpPr>
          <p:cNvPr id="3" name="Content Placeholder 2">
            <a:extLst>
              <a:ext uri="{FF2B5EF4-FFF2-40B4-BE49-F238E27FC236}">
                <a16:creationId xmlns:a16="http://schemas.microsoft.com/office/drawing/2014/main" id="{41A1B377-C5B1-7EA8-AFFB-B1AD19F415DD}"/>
              </a:ext>
            </a:extLst>
          </p:cNvPr>
          <p:cNvSpPr>
            <a:spLocks noGrp="1"/>
          </p:cNvSpPr>
          <p:nvPr>
            <p:ph idx="1"/>
          </p:nvPr>
        </p:nvSpPr>
        <p:spPr/>
        <p:txBody>
          <a:bodyPr/>
          <a:lstStyle/>
          <a:p>
            <a:pPr marL="914400" indent="-685800">
              <a:buFont typeface="Arial" panose="020B0604020202020204" pitchFamily="34" charset="0"/>
              <a:buChar char="•"/>
            </a:pPr>
            <a:r>
              <a:rPr lang="en-US" dirty="0"/>
              <a:t>Trauma healing</a:t>
            </a:r>
          </a:p>
          <a:p>
            <a:pPr marL="685800" lvl="1" indent="0"/>
            <a:endParaRPr lang="en-US" dirty="0"/>
          </a:p>
          <a:p>
            <a:pPr marL="914400" indent="-685800">
              <a:buFont typeface="Arial" panose="020B0604020202020204" pitchFamily="34" charset="0"/>
              <a:buChar char="•"/>
            </a:pPr>
            <a:r>
              <a:rPr lang="en-US" dirty="0"/>
              <a:t>Capacity sharing</a:t>
            </a:r>
          </a:p>
          <a:p>
            <a:pPr marL="914400" indent="-685800">
              <a:buFont typeface="Arial" panose="020B0604020202020204" pitchFamily="34" charset="0"/>
              <a:buChar char="•"/>
            </a:pPr>
            <a:endParaRPr lang="en-US" dirty="0"/>
          </a:p>
          <a:p>
            <a:pPr marL="914400" indent="-685800">
              <a:buFont typeface="Arial" panose="020B0604020202020204" pitchFamily="34" charset="0"/>
              <a:buChar char="•"/>
            </a:pPr>
            <a:r>
              <a:rPr lang="en-US" dirty="0"/>
              <a:t>Truth Justice and Reconciliation</a:t>
            </a:r>
          </a:p>
          <a:p>
            <a:pPr marL="228600" indent="0"/>
            <a:endParaRPr lang="en-US" dirty="0"/>
          </a:p>
          <a:p>
            <a:pPr marL="914400" indent="-685800">
              <a:buFont typeface="Arial" panose="020B0604020202020204" pitchFamily="34" charset="0"/>
              <a:buChar char="•"/>
            </a:pPr>
            <a:r>
              <a:rPr lang="en-US" dirty="0"/>
              <a:t>Advocacy</a:t>
            </a:r>
            <a:endParaRPr lang="en-KE" dirty="0"/>
          </a:p>
        </p:txBody>
      </p:sp>
      <p:pic>
        <p:nvPicPr>
          <p:cNvPr id="4" name="Google Shape;604;p15">
            <a:extLst>
              <a:ext uri="{FF2B5EF4-FFF2-40B4-BE49-F238E27FC236}">
                <a16:creationId xmlns:a16="http://schemas.microsoft.com/office/drawing/2014/main" id="{724BA4DF-CBB2-223D-9709-3330361A4993}"/>
              </a:ext>
            </a:extLst>
          </p:cNvPr>
          <p:cNvPicPr preferRelativeResize="0"/>
          <p:nvPr/>
        </p:nvPicPr>
        <p:blipFill rotWithShape="1">
          <a:blip r:embed="rId2">
            <a:extLst>
              <a:ext uri="{837473B0-CC2E-450A-ABE3-18F120FF3D39}">
                <a1611:picAttrSrcUrl xmlns:a1611="http://schemas.microsoft.com/office/drawing/2016/11/main" r:id="rId3"/>
              </a:ext>
            </a:extLst>
          </a:blip>
          <a:srcRect l="3454" r="43454"/>
          <a:stretch/>
        </p:blipFill>
        <p:spPr>
          <a:xfrm>
            <a:off x="1122380" y="645445"/>
            <a:ext cx="3047678" cy="2941783"/>
          </a:xfrm>
          <a:prstGeom prst="ellipse">
            <a:avLst/>
          </a:prstGeom>
          <a:noFill/>
          <a:ln>
            <a:noFill/>
          </a:ln>
        </p:spPr>
      </p:pic>
      <p:pic>
        <p:nvPicPr>
          <p:cNvPr id="5" name="Picture 4">
            <a:extLst>
              <a:ext uri="{FF2B5EF4-FFF2-40B4-BE49-F238E27FC236}">
                <a16:creationId xmlns:a16="http://schemas.microsoft.com/office/drawing/2014/main" id="{DFC056C3-E264-92AF-A056-7790798C4951}"/>
              </a:ext>
            </a:extLst>
          </p:cNvPr>
          <p:cNvPicPr>
            <a:picLocks noChangeAspect="1"/>
          </p:cNvPicPr>
          <p:nvPr/>
        </p:nvPicPr>
        <p:blipFill>
          <a:blip r:embed="rId4"/>
          <a:stretch>
            <a:fillRect/>
          </a:stretch>
        </p:blipFill>
        <p:spPr>
          <a:xfrm>
            <a:off x="19197399" y="852170"/>
            <a:ext cx="3893650" cy="1700765"/>
          </a:xfrm>
          <a:prstGeom prst="rect">
            <a:avLst/>
          </a:prstGeom>
        </p:spPr>
      </p:pic>
    </p:spTree>
    <p:extLst>
      <p:ext uri="{BB962C8B-B14F-4D97-AF65-F5344CB8AC3E}">
        <p14:creationId xmlns:p14="http://schemas.microsoft.com/office/powerpoint/2010/main" val="278583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4;p15">
            <a:extLst>
              <a:ext uri="{FF2B5EF4-FFF2-40B4-BE49-F238E27FC236}">
                <a16:creationId xmlns:a16="http://schemas.microsoft.com/office/drawing/2014/main" id="{F019EC5E-B2B4-4614-B4A0-886D89552488}"/>
              </a:ext>
            </a:extLst>
          </p:cNvPr>
          <p:cNvPicPr preferRelativeResize="0"/>
          <p:nvPr/>
        </p:nvPicPr>
        <p:blipFill rotWithShape="1">
          <a:blip r:embed="rId2">
            <a:extLst>
              <a:ext uri="{837473B0-CC2E-450A-ABE3-18F120FF3D39}">
                <a1611:picAttrSrcUrl xmlns:a1611="http://schemas.microsoft.com/office/drawing/2016/11/main" r:id="rId3"/>
              </a:ext>
            </a:extLst>
          </a:blip>
          <a:srcRect l="3454" r="43454"/>
          <a:stretch/>
        </p:blipFill>
        <p:spPr>
          <a:xfrm>
            <a:off x="1122380" y="645445"/>
            <a:ext cx="3047678" cy="2941783"/>
          </a:xfrm>
          <a:prstGeom prst="ellipse">
            <a:avLst/>
          </a:prstGeom>
          <a:noFill/>
          <a:ln>
            <a:noFill/>
          </a:ln>
        </p:spPr>
      </p:pic>
      <p:sp>
        <p:nvSpPr>
          <p:cNvPr id="7" name="Google Shape;654;p19">
            <a:extLst>
              <a:ext uri="{FF2B5EF4-FFF2-40B4-BE49-F238E27FC236}">
                <a16:creationId xmlns:a16="http://schemas.microsoft.com/office/drawing/2014/main" id="{0908D222-C2A3-4883-BC57-83EBC5222CC6}"/>
              </a:ext>
            </a:extLst>
          </p:cNvPr>
          <p:cNvSpPr txBox="1"/>
          <p:nvPr/>
        </p:nvSpPr>
        <p:spPr>
          <a:xfrm>
            <a:off x="4474719" y="867960"/>
            <a:ext cx="9260581" cy="116603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0" dirty="0">
                <a:solidFill>
                  <a:srgbClr val="434343"/>
                </a:solidFill>
                <a:latin typeface="Libre Franklin SemiBold"/>
                <a:ea typeface="Libre Franklin SemiBold"/>
                <a:cs typeface="Libre Franklin SemiBold"/>
                <a:sym typeface="Libre Franklin SemiBold"/>
              </a:rPr>
              <a:t>South Sudan</a:t>
            </a:r>
            <a:endParaRPr sz="8000" dirty="0">
              <a:solidFill>
                <a:srgbClr val="434343"/>
              </a:solidFill>
              <a:latin typeface="Libre Franklin SemiBold"/>
              <a:ea typeface="Libre Franklin SemiBold"/>
              <a:cs typeface="Libre Franklin SemiBold"/>
              <a:sym typeface="Libre Franklin SemiBold"/>
            </a:endParaRPr>
          </a:p>
        </p:txBody>
      </p:sp>
      <p:sp>
        <p:nvSpPr>
          <p:cNvPr id="8" name="Google Shape;652;p19">
            <a:extLst>
              <a:ext uri="{FF2B5EF4-FFF2-40B4-BE49-F238E27FC236}">
                <a16:creationId xmlns:a16="http://schemas.microsoft.com/office/drawing/2014/main" id="{D6AB2E1B-489B-429E-9ED1-F4CF7F91083C}"/>
              </a:ext>
            </a:extLst>
          </p:cNvPr>
          <p:cNvSpPr txBox="1"/>
          <p:nvPr/>
        </p:nvSpPr>
        <p:spPr>
          <a:xfrm>
            <a:off x="9287340" y="3736518"/>
            <a:ext cx="14267680" cy="6707135"/>
          </a:xfrm>
          <a:prstGeom prst="rect">
            <a:avLst/>
          </a:prstGeom>
          <a:noFill/>
          <a:ln>
            <a:noFill/>
          </a:ln>
        </p:spPr>
        <p:txBody>
          <a:bodyPr spcFirstLastPara="1" wrap="square" lIns="91425" tIns="45700" rIns="91425" bIns="45700" anchor="t" anchorCtr="0">
            <a:noAutofit/>
          </a:bodyPr>
          <a:lstStyle/>
          <a:p>
            <a:pPr marL="0" marR="0" lvl="0" indent="0" algn="l" rtl="0">
              <a:lnSpc>
                <a:spcPct val="145714"/>
              </a:lnSpc>
              <a:spcBef>
                <a:spcPts val="0"/>
              </a:spcBef>
              <a:spcAft>
                <a:spcPts val="0"/>
              </a:spcAft>
              <a:buNone/>
            </a:pPr>
            <a:endParaRPr sz="3600" dirty="0">
              <a:solidFill>
                <a:schemeClr val="dk1"/>
              </a:solidFill>
              <a:latin typeface="Libre Franklin Light"/>
              <a:ea typeface="Libre Franklin Light"/>
              <a:cs typeface="Libre Franklin Light"/>
              <a:sym typeface="Libre Franklin Light"/>
            </a:endParaRPr>
          </a:p>
        </p:txBody>
      </p:sp>
      <p:pic>
        <p:nvPicPr>
          <p:cNvPr id="4" name="Picture 3" descr="A group of people walking on a road&#10;&#10;AI-generated content may be incorrect.">
            <a:extLst>
              <a:ext uri="{FF2B5EF4-FFF2-40B4-BE49-F238E27FC236}">
                <a16:creationId xmlns:a16="http://schemas.microsoft.com/office/drawing/2014/main" id="{CDBC6527-EE8E-A184-91A9-6C923F6CAE55}"/>
              </a:ext>
            </a:extLst>
          </p:cNvPr>
          <p:cNvPicPr>
            <a:picLocks noChangeAspect="1"/>
          </p:cNvPicPr>
          <p:nvPr/>
        </p:nvPicPr>
        <p:blipFill>
          <a:blip r:embed="rId4"/>
          <a:stretch>
            <a:fillRect/>
          </a:stretch>
        </p:blipFill>
        <p:spPr>
          <a:xfrm>
            <a:off x="822630" y="3587228"/>
            <a:ext cx="11366195" cy="9964180"/>
          </a:xfrm>
          <a:prstGeom prst="rect">
            <a:avLst/>
          </a:prstGeom>
        </p:spPr>
      </p:pic>
      <p:pic>
        <p:nvPicPr>
          <p:cNvPr id="6" name="Picture 5" descr="A group of people playing football&#10;&#10;AI-generated content may be incorrect.">
            <a:extLst>
              <a:ext uri="{FF2B5EF4-FFF2-40B4-BE49-F238E27FC236}">
                <a16:creationId xmlns:a16="http://schemas.microsoft.com/office/drawing/2014/main" id="{599C37F0-7B6D-ED20-CE20-FE1B67684407}"/>
              </a:ext>
            </a:extLst>
          </p:cNvPr>
          <p:cNvPicPr>
            <a:picLocks noChangeAspect="1"/>
          </p:cNvPicPr>
          <p:nvPr/>
        </p:nvPicPr>
        <p:blipFill>
          <a:blip r:embed="rId5"/>
          <a:stretch>
            <a:fillRect/>
          </a:stretch>
        </p:blipFill>
        <p:spPr>
          <a:xfrm>
            <a:off x="12344400" y="3440922"/>
            <a:ext cx="12033250" cy="9964181"/>
          </a:xfrm>
          <a:prstGeom prst="rect">
            <a:avLst/>
          </a:prstGeom>
        </p:spPr>
      </p:pic>
      <p:pic>
        <p:nvPicPr>
          <p:cNvPr id="3" name="Picture 2">
            <a:extLst>
              <a:ext uri="{FF2B5EF4-FFF2-40B4-BE49-F238E27FC236}">
                <a16:creationId xmlns:a16="http://schemas.microsoft.com/office/drawing/2014/main" id="{886CA72B-D82D-6CEA-8449-CA41C37F1581}"/>
              </a:ext>
            </a:extLst>
          </p:cNvPr>
          <p:cNvPicPr>
            <a:picLocks noChangeAspect="1"/>
          </p:cNvPicPr>
          <p:nvPr/>
        </p:nvPicPr>
        <p:blipFill>
          <a:blip r:embed="rId6"/>
          <a:stretch>
            <a:fillRect/>
          </a:stretch>
        </p:blipFill>
        <p:spPr>
          <a:xfrm>
            <a:off x="19197399" y="852170"/>
            <a:ext cx="3893650" cy="1700765"/>
          </a:xfrm>
          <a:prstGeom prst="rect">
            <a:avLst/>
          </a:prstGeom>
        </p:spPr>
      </p:pic>
    </p:spTree>
    <p:extLst>
      <p:ext uri="{BB962C8B-B14F-4D97-AF65-F5344CB8AC3E}">
        <p14:creationId xmlns:p14="http://schemas.microsoft.com/office/powerpoint/2010/main" val="3142021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9" name="Google Shape;859;p34"/>
          <p:cNvSpPr txBox="1"/>
          <p:nvPr/>
        </p:nvSpPr>
        <p:spPr>
          <a:xfrm>
            <a:off x="8525510" y="1246725"/>
            <a:ext cx="7785900" cy="1089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dirty="0">
                <a:solidFill>
                  <a:srgbClr val="434343"/>
                </a:solidFill>
                <a:latin typeface="Libre Franklin" pitchFamily="2" charset="77"/>
                <a:sym typeface="Lato Black"/>
              </a:rPr>
              <a:t>Methods</a:t>
            </a:r>
            <a:endParaRPr sz="7200" b="1" dirty="0">
              <a:solidFill>
                <a:srgbClr val="434343"/>
              </a:solidFill>
              <a:latin typeface="Libre Franklin" pitchFamily="2" charset="77"/>
            </a:endParaRPr>
          </a:p>
        </p:txBody>
      </p:sp>
      <p:sp>
        <p:nvSpPr>
          <p:cNvPr id="857" name="Google Shape;857;p34"/>
          <p:cNvSpPr txBox="1"/>
          <p:nvPr/>
        </p:nvSpPr>
        <p:spPr>
          <a:xfrm>
            <a:off x="5338863" y="3689314"/>
            <a:ext cx="13971900" cy="1089000"/>
          </a:xfrm>
          <a:prstGeom prst="rect">
            <a:avLst/>
          </a:prstGeom>
          <a:noFill/>
          <a:ln>
            <a:noFill/>
          </a:ln>
        </p:spPr>
        <p:txBody>
          <a:bodyPr spcFirstLastPara="1" wrap="square" lIns="91425" tIns="45700" rIns="91425" bIns="45700" anchor="t" anchorCtr="0">
            <a:noAutofit/>
          </a:bodyPr>
          <a:lstStyle/>
          <a:p>
            <a:pPr marL="0" marR="0" lvl="0" indent="0" algn="ctr" rtl="0">
              <a:lnSpc>
                <a:spcPct val="145714"/>
              </a:lnSpc>
              <a:spcBef>
                <a:spcPts val="0"/>
              </a:spcBef>
              <a:spcAft>
                <a:spcPts val="0"/>
              </a:spcAft>
              <a:buNone/>
            </a:pPr>
            <a:r>
              <a:rPr lang="en-US" sz="3600">
                <a:solidFill>
                  <a:schemeClr val="dk1"/>
                </a:solidFill>
                <a:latin typeface="Lato Light"/>
                <a:ea typeface="Lato Light"/>
                <a:cs typeface="Lato Light"/>
                <a:sym typeface="Lato Light"/>
              </a:rPr>
              <a:t>AFSC uses the following methods in its program work.</a:t>
            </a:r>
            <a:endParaRPr sz="3600" b="0" i="0" u="none" strike="noStrike" cap="none">
              <a:solidFill>
                <a:schemeClr val="dk1"/>
              </a:solidFill>
              <a:latin typeface="Lato Light"/>
              <a:ea typeface="Lato Light"/>
              <a:cs typeface="Lato Light"/>
              <a:sym typeface="Lato Light"/>
            </a:endParaRPr>
          </a:p>
        </p:txBody>
      </p:sp>
      <p:sp>
        <p:nvSpPr>
          <p:cNvPr id="858" name="Google Shape;858;p34"/>
          <p:cNvSpPr/>
          <p:nvPr/>
        </p:nvSpPr>
        <p:spPr>
          <a:xfrm flipV="1">
            <a:off x="10019163" y="2884828"/>
            <a:ext cx="4611300" cy="127691"/>
          </a:xfrm>
          <a:prstGeom prst="rect">
            <a:avLst/>
          </a:prstGeom>
          <a:solidFill>
            <a:srgbClr val="F05B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dk2"/>
              </a:solidFill>
              <a:latin typeface="Lato Light"/>
              <a:ea typeface="Lato Light"/>
              <a:cs typeface="Lato Light"/>
              <a:sym typeface="Lato Light"/>
            </a:endParaRPr>
          </a:p>
        </p:txBody>
      </p:sp>
      <p:sp>
        <p:nvSpPr>
          <p:cNvPr id="860" name="Google Shape;860;p34"/>
          <p:cNvSpPr/>
          <p:nvPr/>
        </p:nvSpPr>
        <p:spPr>
          <a:xfrm>
            <a:off x="1274580" y="5690181"/>
            <a:ext cx="5793900" cy="5795400"/>
          </a:xfrm>
          <a:prstGeom prst="ellipse">
            <a:avLst/>
          </a:prstGeom>
          <a:solidFill>
            <a:srgbClr val="434343"/>
          </a:solidFill>
          <a:ln>
            <a:noFill/>
          </a:ln>
        </p:spPr>
        <p:txBody>
          <a:bodyPr spcFirstLastPara="1" wrap="square" lIns="182825" tIns="91400" rIns="182825" bIns="91400" anchor="ctr" anchorCtr="0">
            <a:noAutofit/>
          </a:bodyPr>
          <a:lstStyle/>
          <a:p>
            <a:pPr marL="0" marR="0" lvl="0" indent="0" algn="ctr" rtl="0">
              <a:spcBef>
                <a:spcPts val="0"/>
              </a:spcBef>
              <a:spcAft>
                <a:spcPts val="0"/>
              </a:spcAft>
              <a:buNone/>
            </a:pPr>
            <a:endParaRPr sz="6400" b="0" i="0" u="none" strike="noStrike" cap="none">
              <a:solidFill>
                <a:srgbClr val="434343"/>
              </a:solidFill>
              <a:latin typeface="Montserrat Light"/>
              <a:ea typeface="Montserrat Light"/>
              <a:cs typeface="Montserrat Light"/>
              <a:sym typeface="Montserrat Light"/>
            </a:endParaRPr>
          </a:p>
        </p:txBody>
      </p:sp>
      <p:sp>
        <p:nvSpPr>
          <p:cNvPr id="861" name="Google Shape;861;p34"/>
          <p:cNvSpPr/>
          <p:nvPr/>
        </p:nvSpPr>
        <p:spPr>
          <a:xfrm>
            <a:off x="6624560" y="5690181"/>
            <a:ext cx="5793900" cy="5795400"/>
          </a:xfrm>
          <a:prstGeom prst="ellipse">
            <a:avLst/>
          </a:prstGeom>
          <a:solidFill>
            <a:srgbClr val="F05B56">
              <a:alpha val="84990"/>
            </a:srgbClr>
          </a:solidFill>
          <a:ln>
            <a:noFill/>
          </a:ln>
        </p:spPr>
        <p:txBody>
          <a:bodyPr spcFirstLastPara="1" wrap="square" lIns="182825" tIns="91400" rIns="182825" bIns="91400" anchor="ctr" anchorCtr="0">
            <a:noAutofit/>
          </a:bodyPr>
          <a:lstStyle/>
          <a:p>
            <a:pPr marL="0" marR="0" lvl="0" indent="0" algn="ctr" rtl="0">
              <a:spcBef>
                <a:spcPts val="0"/>
              </a:spcBef>
              <a:spcAft>
                <a:spcPts val="0"/>
              </a:spcAft>
              <a:buNone/>
            </a:pPr>
            <a:endParaRPr sz="6400" b="0" i="0" u="none" strike="noStrike" cap="none">
              <a:solidFill>
                <a:schemeClr val="dk1"/>
              </a:solidFill>
              <a:latin typeface="Montserrat Light"/>
              <a:ea typeface="Montserrat Light"/>
              <a:cs typeface="Montserrat Light"/>
              <a:sym typeface="Montserrat Light"/>
            </a:endParaRPr>
          </a:p>
        </p:txBody>
      </p:sp>
      <p:sp>
        <p:nvSpPr>
          <p:cNvPr id="862" name="Google Shape;862;p34"/>
          <p:cNvSpPr/>
          <p:nvPr/>
        </p:nvSpPr>
        <p:spPr>
          <a:xfrm>
            <a:off x="11974540" y="5690181"/>
            <a:ext cx="5793900" cy="5795400"/>
          </a:xfrm>
          <a:prstGeom prst="ellipse">
            <a:avLst/>
          </a:prstGeom>
          <a:solidFill>
            <a:srgbClr val="434343">
              <a:alpha val="84220"/>
            </a:srgbClr>
          </a:solidFill>
          <a:ln>
            <a:noFill/>
          </a:ln>
        </p:spPr>
        <p:txBody>
          <a:bodyPr spcFirstLastPara="1" wrap="square" lIns="182825" tIns="91400" rIns="182825" bIns="91400" anchor="ctr" anchorCtr="0">
            <a:noAutofit/>
          </a:bodyPr>
          <a:lstStyle/>
          <a:p>
            <a:pPr lvl="0" algn="ctr"/>
            <a:r>
              <a:rPr lang="en-US"/>
              <a:t> </a:t>
            </a:r>
            <a:endParaRPr sz="6400" b="0" i="0" u="none" strike="noStrike" cap="none">
              <a:solidFill>
                <a:schemeClr val="dk1"/>
              </a:solidFill>
              <a:latin typeface="Montserrat Light"/>
              <a:ea typeface="Montserrat Light"/>
              <a:cs typeface="Montserrat Light"/>
              <a:sym typeface="Montserrat Light"/>
            </a:endParaRPr>
          </a:p>
        </p:txBody>
      </p:sp>
      <p:sp>
        <p:nvSpPr>
          <p:cNvPr id="863" name="Google Shape;863;p34"/>
          <p:cNvSpPr/>
          <p:nvPr/>
        </p:nvSpPr>
        <p:spPr>
          <a:xfrm>
            <a:off x="17324520" y="5690181"/>
            <a:ext cx="5793900" cy="5795400"/>
          </a:xfrm>
          <a:prstGeom prst="ellipse">
            <a:avLst/>
          </a:prstGeom>
          <a:solidFill>
            <a:srgbClr val="AC413D">
              <a:alpha val="86530"/>
            </a:srgbClr>
          </a:solidFill>
          <a:ln>
            <a:noFill/>
          </a:ln>
        </p:spPr>
        <p:txBody>
          <a:bodyPr spcFirstLastPara="1" wrap="square" lIns="182825" tIns="91400" rIns="182825" bIns="91400" anchor="ctr" anchorCtr="0">
            <a:noAutofit/>
          </a:bodyPr>
          <a:lstStyle/>
          <a:p>
            <a:pPr marL="0" marR="0" lvl="0" indent="0" algn="ctr" rtl="0">
              <a:spcBef>
                <a:spcPts val="0"/>
              </a:spcBef>
              <a:spcAft>
                <a:spcPts val="0"/>
              </a:spcAft>
              <a:buNone/>
            </a:pPr>
            <a:endParaRPr sz="6400" b="0" i="0" u="none" strike="noStrike" cap="none">
              <a:solidFill>
                <a:schemeClr val="dk1"/>
              </a:solidFill>
              <a:latin typeface="Montserrat Light"/>
              <a:ea typeface="Montserrat Light"/>
              <a:cs typeface="Montserrat Light"/>
              <a:sym typeface="Montserrat Light"/>
            </a:endParaRPr>
          </a:p>
        </p:txBody>
      </p:sp>
      <p:grpSp>
        <p:nvGrpSpPr>
          <p:cNvPr id="864" name="Google Shape;864;p34"/>
          <p:cNvGrpSpPr/>
          <p:nvPr/>
        </p:nvGrpSpPr>
        <p:grpSpPr>
          <a:xfrm>
            <a:off x="2224779" y="8280300"/>
            <a:ext cx="20403741" cy="1812600"/>
            <a:chOff x="2183621" y="8972139"/>
            <a:chExt cx="20403741" cy="1812600"/>
          </a:xfrm>
        </p:grpSpPr>
        <p:sp>
          <p:nvSpPr>
            <p:cNvPr id="866" name="Google Shape;866;p34"/>
            <p:cNvSpPr txBox="1"/>
            <p:nvPr/>
          </p:nvSpPr>
          <p:spPr>
            <a:xfrm>
              <a:off x="2183621" y="9574914"/>
              <a:ext cx="3663900" cy="62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chemeClr val="lt1"/>
                  </a:solidFill>
                  <a:latin typeface="Lato"/>
                  <a:ea typeface="Lato"/>
                  <a:cs typeface="Lato"/>
                  <a:sym typeface="Lato"/>
                </a:rPr>
                <a:t>Bridging and Convening</a:t>
              </a:r>
              <a:endParaRPr sz="5400" b="1" i="0" u="none" strike="noStrike" cap="none">
                <a:solidFill>
                  <a:schemeClr val="lt1"/>
                </a:solidFill>
                <a:latin typeface="Lato"/>
                <a:ea typeface="Lato"/>
                <a:cs typeface="Lato"/>
                <a:sym typeface="Lato"/>
              </a:endParaRPr>
            </a:p>
          </p:txBody>
        </p:sp>
        <p:sp>
          <p:nvSpPr>
            <p:cNvPr id="867" name="Google Shape;867;p34"/>
            <p:cNvSpPr txBox="1"/>
            <p:nvPr/>
          </p:nvSpPr>
          <p:spPr>
            <a:xfrm>
              <a:off x="7483979" y="8972139"/>
              <a:ext cx="3999000" cy="1812600"/>
            </a:xfrm>
            <a:prstGeom prst="rect">
              <a:avLst/>
            </a:prstGeom>
            <a:noFill/>
            <a:ln>
              <a:noFill/>
            </a:ln>
          </p:spPr>
          <p:txBody>
            <a:bodyPr spcFirstLastPara="1" wrap="square" lIns="217425" tIns="108700" rIns="217425" bIns="108700" anchor="t" anchorCtr="0">
              <a:noAutofit/>
            </a:bodyPr>
            <a:lstStyle/>
            <a:p>
              <a:pPr marL="0" marR="0" lvl="0" indent="0" algn="ctr" rtl="0">
                <a:lnSpc>
                  <a:spcPct val="125000"/>
                </a:lnSpc>
                <a:spcBef>
                  <a:spcPts val="0"/>
                </a:spcBef>
                <a:spcAft>
                  <a:spcPts val="0"/>
                </a:spcAft>
                <a:buClr>
                  <a:schemeClr val="lt1"/>
                </a:buClr>
                <a:buSzPts val="2800"/>
                <a:buFont typeface="Arial"/>
                <a:buNone/>
              </a:pPr>
              <a:endParaRPr/>
            </a:p>
          </p:txBody>
        </p:sp>
        <p:sp>
          <p:nvSpPr>
            <p:cNvPr id="868" name="Google Shape;868;p34"/>
            <p:cNvSpPr txBox="1"/>
            <p:nvPr/>
          </p:nvSpPr>
          <p:spPr>
            <a:xfrm>
              <a:off x="7157841" y="9574914"/>
              <a:ext cx="4611300" cy="62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chemeClr val="lt1"/>
                  </a:solidFill>
                  <a:latin typeface="Lato"/>
                  <a:ea typeface="Lato"/>
                  <a:cs typeface="Lato"/>
                  <a:sym typeface="Lato"/>
                </a:rPr>
                <a:t>Research and Analysis</a:t>
              </a:r>
              <a:endParaRPr sz="5400" b="1" i="0" u="none" strike="noStrike" cap="none">
                <a:solidFill>
                  <a:schemeClr val="lt1"/>
                </a:solidFill>
                <a:latin typeface="Lato"/>
                <a:ea typeface="Lato"/>
                <a:cs typeface="Lato"/>
                <a:sym typeface="Lato"/>
              </a:endParaRPr>
            </a:p>
          </p:txBody>
        </p:sp>
        <p:sp>
          <p:nvSpPr>
            <p:cNvPr id="870" name="Google Shape;870;p34"/>
            <p:cNvSpPr txBox="1"/>
            <p:nvPr/>
          </p:nvSpPr>
          <p:spPr>
            <a:xfrm>
              <a:off x="12377302" y="9026274"/>
              <a:ext cx="4814100" cy="62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chemeClr val="lt1"/>
                  </a:solidFill>
                  <a:latin typeface="Lato"/>
                  <a:ea typeface="Lato"/>
                  <a:cs typeface="Lato"/>
                  <a:sym typeface="Lato"/>
                </a:rPr>
                <a:t>Community Organizing and Civil Society Strengthening</a:t>
              </a:r>
              <a:endParaRPr sz="5400" b="1" i="0" u="none" strike="noStrike" cap="none">
                <a:solidFill>
                  <a:schemeClr val="lt1"/>
                </a:solidFill>
                <a:latin typeface="Lato"/>
                <a:ea typeface="Lato"/>
                <a:cs typeface="Lato"/>
                <a:sym typeface="Lato"/>
              </a:endParaRPr>
            </a:p>
          </p:txBody>
        </p:sp>
        <p:sp>
          <p:nvSpPr>
            <p:cNvPr id="872" name="Google Shape;872;p34"/>
            <p:cNvSpPr txBox="1"/>
            <p:nvPr/>
          </p:nvSpPr>
          <p:spPr>
            <a:xfrm>
              <a:off x="17773262" y="9542729"/>
              <a:ext cx="4814100" cy="62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chemeClr val="lt1"/>
                  </a:solidFill>
                  <a:latin typeface="Lato"/>
                  <a:ea typeface="Lato"/>
                  <a:cs typeface="Lato"/>
                  <a:sym typeface="Lato"/>
                </a:rPr>
                <a:t>Advocacy</a:t>
              </a:r>
              <a:endParaRPr sz="5400" b="1" i="0" u="none" strike="noStrike" cap="none">
                <a:solidFill>
                  <a:schemeClr val="lt1"/>
                </a:solidFill>
                <a:latin typeface="Lato"/>
                <a:ea typeface="Lato"/>
                <a:cs typeface="Lato"/>
                <a:sym typeface="Lato"/>
              </a:endParaRPr>
            </a:p>
          </p:txBody>
        </p:sp>
      </p:grpSp>
      <p:grpSp>
        <p:nvGrpSpPr>
          <p:cNvPr id="21" name="Google Shape;773;p33">
            <a:extLst>
              <a:ext uri="{FF2B5EF4-FFF2-40B4-BE49-F238E27FC236}">
                <a16:creationId xmlns:a16="http://schemas.microsoft.com/office/drawing/2014/main" id="{B63649E6-AE11-2B48-97D9-8ABBC71AF64D}"/>
              </a:ext>
            </a:extLst>
          </p:cNvPr>
          <p:cNvGrpSpPr/>
          <p:nvPr/>
        </p:nvGrpSpPr>
        <p:grpSpPr>
          <a:xfrm>
            <a:off x="8893276" y="6669319"/>
            <a:ext cx="1256468" cy="1532202"/>
            <a:chOff x="596350" y="929175"/>
            <a:chExt cx="407950" cy="497475"/>
          </a:xfrm>
        </p:grpSpPr>
        <p:sp>
          <p:nvSpPr>
            <p:cNvPr id="22" name="Google Shape;774;p33">
              <a:extLst>
                <a:ext uri="{FF2B5EF4-FFF2-40B4-BE49-F238E27FC236}">
                  <a16:creationId xmlns:a16="http://schemas.microsoft.com/office/drawing/2014/main" id="{E017D8F5-E636-0B46-8F99-B8BA39B526B9}"/>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solidFill>
              <a:srgbClr val="434343"/>
            </a:solidFill>
            <a:ln w="539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75;p33">
              <a:extLst>
                <a:ext uri="{FF2B5EF4-FFF2-40B4-BE49-F238E27FC236}">
                  <a16:creationId xmlns:a16="http://schemas.microsoft.com/office/drawing/2014/main" id="{CFDF59D8-2EA3-6844-9E52-4E2687B83CEF}"/>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solidFill>
              <a:srgbClr val="434343"/>
            </a:solidFill>
            <a:ln w="539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76;p33">
              <a:extLst>
                <a:ext uri="{FF2B5EF4-FFF2-40B4-BE49-F238E27FC236}">
                  <a16:creationId xmlns:a16="http://schemas.microsoft.com/office/drawing/2014/main" id="{8FBC2B70-05E7-FC4C-BA63-17CA614D9A2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solidFill>
              <a:srgbClr val="434343"/>
            </a:solidFill>
            <a:ln w="539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7;p33">
              <a:extLst>
                <a:ext uri="{FF2B5EF4-FFF2-40B4-BE49-F238E27FC236}">
                  <a16:creationId xmlns:a16="http://schemas.microsoft.com/office/drawing/2014/main" id="{E6BE943C-80D6-EE46-A244-04395B530216}"/>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solidFill>
              <a:srgbClr val="434343"/>
            </a:solidFill>
            <a:ln w="539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8;p33">
              <a:extLst>
                <a:ext uri="{FF2B5EF4-FFF2-40B4-BE49-F238E27FC236}">
                  <a16:creationId xmlns:a16="http://schemas.microsoft.com/office/drawing/2014/main" id="{1A59BBFC-FD5B-B243-8F1D-5918C0E209A3}"/>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solidFill>
              <a:srgbClr val="434343"/>
            </a:solidFill>
            <a:ln w="539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9;p33">
              <a:extLst>
                <a:ext uri="{FF2B5EF4-FFF2-40B4-BE49-F238E27FC236}">
                  <a16:creationId xmlns:a16="http://schemas.microsoft.com/office/drawing/2014/main" id="{73352491-6C63-634C-B4C6-D3F7D677B815}"/>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solidFill>
              <a:srgbClr val="434343"/>
            </a:solidFill>
            <a:ln w="539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80;p33">
              <a:extLst>
                <a:ext uri="{FF2B5EF4-FFF2-40B4-BE49-F238E27FC236}">
                  <a16:creationId xmlns:a16="http://schemas.microsoft.com/office/drawing/2014/main" id="{0EF19EB4-EB15-F245-8183-345A594EDBB0}"/>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solidFill>
              <a:srgbClr val="434343"/>
            </a:solidFill>
            <a:ln w="5397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873;p33">
            <a:extLst>
              <a:ext uri="{FF2B5EF4-FFF2-40B4-BE49-F238E27FC236}">
                <a16:creationId xmlns:a16="http://schemas.microsoft.com/office/drawing/2014/main" id="{7CBC9286-1BD8-2747-9997-1738DAE56E37}"/>
              </a:ext>
            </a:extLst>
          </p:cNvPr>
          <p:cNvSpPr/>
          <p:nvPr/>
        </p:nvSpPr>
        <p:spPr>
          <a:xfrm>
            <a:off x="14146088" y="6691316"/>
            <a:ext cx="1450804" cy="1187186"/>
          </a:xfrm>
          <a:custGeom>
            <a:avLst/>
            <a:gdLst/>
            <a:ahLst/>
            <a:cxnLst/>
            <a:rect l="l" t="t"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bg1"/>
          </a:solidFill>
          <a:ln w="6350">
            <a:solidFill>
              <a:schemeClr val="bg1"/>
            </a:solidFill>
          </a:ln>
        </p:spPr>
        <p:txBody>
          <a:bodyPr spcFirstLastPara="1" wrap="square" lIns="38075" tIns="38075" rIns="38075" bIns="38075" anchor="ctr" anchorCtr="0">
            <a:noAutofit/>
          </a:bodyPr>
          <a:lstStyle/>
          <a:p>
            <a:pPr marL="0" marR="0" lvl="0" indent="0" algn="l" rtl="0">
              <a:spcBef>
                <a:spcPts val="0"/>
              </a:spcBef>
              <a:spcAft>
                <a:spcPts val="0"/>
              </a:spcAft>
              <a:buNone/>
            </a:pPr>
            <a:endParaRPr sz="2999" b="0" i="0" u="none" strike="noStrike" cap="none">
              <a:solidFill>
                <a:srgbClr val="D9D9D9"/>
              </a:solidFill>
              <a:latin typeface="Lato Light"/>
              <a:ea typeface="Lato Light"/>
              <a:cs typeface="Lato Light"/>
              <a:sym typeface="Lato Light"/>
            </a:endParaRPr>
          </a:p>
        </p:txBody>
      </p:sp>
      <p:grpSp>
        <p:nvGrpSpPr>
          <p:cNvPr id="30" name="Google Shape;803;p33">
            <a:extLst>
              <a:ext uri="{FF2B5EF4-FFF2-40B4-BE49-F238E27FC236}">
                <a16:creationId xmlns:a16="http://schemas.microsoft.com/office/drawing/2014/main" id="{DF7B7158-1435-C14F-B7BD-DDD93E90A698}"/>
              </a:ext>
            </a:extLst>
          </p:cNvPr>
          <p:cNvGrpSpPr/>
          <p:nvPr/>
        </p:nvGrpSpPr>
        <p:grpSpPr>
          <a:xfrm>
            <a:off x="19404898" y="6608359"/>
            <a:ext cx="1534862" cy="1453023"/>
            <a:chOff x="6618700" y="1635475"/>
            <a:chExt cx="456675" cy="432325"/>
          </a:xfrm>
        </p:grpSpPr>
        <p:sp>
          <p:nvSpPr>
            <p:cNvPr id="31" name="Google Shape;804;p33">
              <a:extLst>
                <a:ext uri="{FF2B5EF4-FFF2-40B4-BE49-F238E27FC236}">
                  <a16:creationId xmlns:a16="http://schemas.microsoft.com/office/drawing/2014/main" id="{87E34170-9913-C14C-9183-36AB1B4F25AA}"/>
                </a:ext>
              </a:extLst>
            </p:cNvPr>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571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5;p33">
              <a:extLst>
                <a:ext uri="{FF2B5EF4-FFF2-40B4-BE49-F238E27FC236}">
                  <a16:creationId xmlns:a16="http://schemas.microsoft.com/office/drawing/2014/main" id="{15DB40C9-BC1B-7E4E-B882-C604EBD8A90E}"/>
                </a:ext>
              </a:extLst>
            </p:cNvPr>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571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6;p33">
              <a:extLst>
                <a:ext uri="{FF2B5EF4-FFF2-40B4-BE49-F238E27FC236}">
                  <a16:creationId xmlns:a16="http://schemas.microsoft.com/office/drawing/2014/main" id="{4EC60934-B7A9-2344-A012-E34D942182B8}"/>
                </a:ext>
              </a:extLst>
            </p:cNvPr>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571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07;p33">
              <a:extLst>
                <a:ext uri="{FF2B5EF4-FFF2-40B4-BE49-F238E27FC236}">
                  <a16:creationId xmlns:a16="http://schemas.microsoft.com/office/drawing/2014/main" id="{20F5EA8C-2563-0345-9614-2D11E3F8E3CC}"/>
                </a:ext>
              </a:extLst>
            </p:cNvPr>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571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08;p33">
              <a:extLst>
                <a:ext uri="{FF2B5EF4-FFF2-40B4-BE49-F238E27FC236}">
                  <a16:creationId xmlns:a16="http://schemas.microsoft.com/office/drawing/2014/main" id="{013EE5AE-2AEB-8D49-983D-DF929796624A}"/>
                </a:ext>
              </a:extLst>
            </p:cNvPr>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571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826;p33">
            <a:extLst>
              <a:ext uri="{FF2B5EF4-FFF2-40B4-BE49-F238E27FC236}">
                <a16:creationId xmlns:a16="http://schemas.microsoft.com/office/drawing/2014/main" id="{BA52A12D-41A7-CE44-9002-0315CABD0223}"/>
              </a:ext>
            </a:extLst>
          </p:cNvPr>
          <p:cNvGrpSpPr/>
          <p:nvPr/>
        </p:nvGrpSpPr>
        <p:grpSpPr>
          <a:xfrm>
            <a:off x="3223129" y="6583680"/>
            <a:ext cx="1861681" cy="1861681"/>
            <a:chOff x="5941025" y="3634400"/>
            <a:chExt cx="467650" cy="467650"/>
          </a:xfrm>
        </p:grpSpPr>
        <p:sp>
          <p:nvSpPr>
            <p:cNvPr id="37" name="Google Shape;827;p33">
              <a:extLst>
                <a:ext uri="{FF2B5EF4-FFF2-40B4-BE49-F238E27FC236}">
                  <a16:creationId xmlns:a16="http://schemas.microsoft.com/office/drawing/2014/main" id="{5A711438-EE07-6D41-874E-15D02ECE8D7E}"/>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476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28;p33">
              <a:extLst>
                <a:ext uri="{FF2B5EF4-FFF2-40B4-BE49-F238E27FC236}">
                  <a16:creationId xmlns:a16="http://schemas.microsoft.com/office/drawing/2014/main" id="{6D1D8278-DCFE-4643-8AF1-12B573F587BF}"/>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476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29;p33">
              <a:extLst>
                <a:ext uri="{FF2B5EF4-FFF2-40B4-BE49-F238E27FC236}">
                  <a16:creationId xmlns:a16="http://schemas.microsoft.com/office/drawing/2014/main" id="{14E3D03C-0BE5-F943-99DC-6C90581A698D}"/>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476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30;p33">
              <a:extLst>
                <a:ext uri="{FF2B5EF4-FFF2-40B4-BE49-F238E27FC236}">
                  <a16:creationId xmlns:a16="http://schemas.microsoft.com/office/drawing/2014/main" id="{DB9D11F7-9941-FD49-8208-B3C6B227EACE}"/>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476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31;p33">
              <a:extLst>
                <a:ext uri="{FF2B5EF4-FFF2-40B4-BE49-F238E27FC236}">
                  <a16:creationId xmlns:a16="http://schemas.microsoft.com/office/drawing/2014/main" id="{197026EF-08BA-E24D-A8AD-F94BE3830BA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476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32;p33">
              <a:extLst>
                <a:ext uri="{FF2B5EF4-FFF2-40B4-BE49-F238E27FC236}">
                  <a16:creationId xmlns:a16="http://schemas.microsoft.com/office/drawing/2014/main" id="{42E1F15F-E2A9-5440-BBA8-C7881A0F19F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476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FB54E28-C79F-7D36-5658-7140E44C0D4D}"/>
              </a:ext>
            </a:extLst>
          </p:cNvPr>
          <p:cNvPicPr>
            <a:picLocks noChangeAspect="1"/>
          </p:cNvPicPr>
          <p:nvPr/>
        </p:nvPicPr>
        <p:blipFill>
          <a:blip r:embed="rId3"/>
          <a:stretch>
            <a:fillRect/>
          </a:stretch>
        </p:blipFill>
        <p:spPr>
          <a:xfrm>
            <a:off x="19197399" y="852170"/>
            <a:ext cx="3893650" cy="1700765"/>
          </a:xfrm>
          <a:prstGeom prst="rect">
            <a:avLst/>
          </a:prstGeom>
        </p:spPr>
      </p:pic>
    </p:spTree>
    <p:extLst>
      <p:ext uri="{BB962C8B-B14F-4D97-AF65-F5344CB8AC3E}">
        <p14:creationId xmlns:p14="http://schemas.microsoft.com/office/powerpoint/2010/main" val="1011814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ECD90-E701-DE46-683D-0EE6926D3E8E}"/>
              </a:ext>
            </a:extLst>
          </p:cNvPr>
          <p:cNvSpPr>
            <a:spLocks noGrp="1"/>
          </p:cNvSpPr>
          <p:nvPr>
            <p:ph type="title"/>
          </p:nvPr>
        </p:nvSpPr>
        <p:spPr>
          <a:xfrm>
            <a:off x="1676400" y="730250"/>
            <a:ext cx="21024900" cy="1481322"/>
          </a:xfrm>
        </p:spPr>
        <p:txBody>
          <a:bodyPr wrap="square" anchor="ctr">
            <a:normAutofit/>
          </a:bodyPr>
          <a:lstStyle/>
          <a:p>
            <a:r>
              <a:rPr lang="en-US" b="1" dirty="0"/>
              <a:t>AFSC work on Social Justice</a:t>
            </a:r>
          </a:p>
        </p:txBody>
      </p:sp>
      <p:sp>
        <p:nvSpPr>
          <p:cNvPr id="3" name="Content Placeholder 2">
            <a:extLst>
              <a:ext uri="{FF2B5EF4-FFF2-40B4-BE49-F238E27FC236}">
                <a16:creationId xmlns:a16="http://schemas.microsoft.com/office/drawing/2014/main" id="{693AD9F6-E136-D06B-8821-249BA87840C6}"/>
              </a:ext>
            </a:extLst>
          </p:cNvPr>
          <p:cNvSpPr>
            <a:spLocks noGrp="1"/>
          </p:cNvSpPr>
          <p:nvPr>
            <p:ph idx="1"/>
          </p:nvPr>
        </p:nvSpPr>
        <p:spPr>
          <a:xfrm>
            <a:off x="1675964" y="2211573"/>
            <a:ext cx="15655106" cy="10774178"/>
          </a:xfrm>
        </p:spPr>
        <p:txBody>
          <a:bodyPr wrap="square" anchor="t">
            <a:normAutofit/>
          </a:bodyPr>
          <a:lstStyle/>
          <a:p>
            <a:pPr marL="914400" indent="-685800">
              <a:lnSpc>
                <a:spcPct val="150000"/>
              </a:lnSpc>
              <a:spcBef>
                <a:spcPts val="0"/>
              </a:spcBef>
              <a:buFont typeface="Arial" panose="020B0604020202020204" pitchFamily="34" charset="0"/>
              <a:buChar char="•"/>
            </a:pPr>
            <a:r>
              <a:rPr lang="en-US" sz="3200"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t>AFSC defines social justice in terms of Simplicity, peace, integrity, community,  equality, and stewardship. </a:t>
            </a:r>
          </a:p>
          <a:p>
            <a:pPr marL="914400" indent="-685800">
              <a:lnSpc>
                <a:spcPct val="150000"/>
              </a:lnSpc>
              <a:spcBef>
                <a:spcPts val="0"/>
              </a:spcBef>
              <a:buFont typeface="Arial" panose="020B0604020202020204" pitchFamily="34" charset="0"/>
              <a:buChar char="•"/>
            </a:pPr>
            <a:r>
              <a:rPr lang="en-US" sz="3200"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t>This is rooted in the belief that there is "that of God in everyone", meaning every person has inherent worth and should be treated with dignity and fairness.</a:t>
            </a:r>
          </a:p>
          <a:p>
            <a:pPr marL="914400" indent="-685800">
              <a:lnSpc>
                <a:spcPct val="150000"/>
              </a:lnSpc>
              <a:spcBef>
                <a:spcPts val="0"/>
              </a:spcBef>
              <a:buFont typeface="Arial" panose="020B0604020202020204" pitchFamily="34" charset="0"/>
              <a:buChar char="•"/>
            </a:pPr>
            <a:r>
              <a:rPr lang="en-US" sz="3200"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t>The work is rooted on shared security (shared well being among communities)</a:t>
            </a:r>
          </a:p>
          <a:p>
            <a:pPr marL="914400" indent="-685800">
              <a:lnSpc>
                <a:spcPct val="150000"/>
              </a:lnSpc>
              <a:spcBef>
                <a:spcPts val="0"/>
              </a:spcBef>
              <a:buFont typeface="Arial" panose="020B0604020202020204" pitchFamily="34" charset="0"/>
              <a:buChar char="•"/>
            </a:pPr>
            <a:r>
              <a:rPr lang="en-US" sz="3200"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t>Social justice can be defined as the fair and equitable distribution of resources, opportunities, and privileges within a society, along with the recognition and protection of everyone's rights and dignity, regardless of their background or identity.</a:t>
            </a:r>
          </a:p>
          <a:p>
            <a:pPr marL="914400" indent="-685800">
              <a:spcBef>
                <a:spcPts val="0"/>
              </a:spcBef>
              <a:buFont typeface="Arial" panose="020B0604020202020204" pitchFamily="34" charset="0"/>
              <a:buChar char="•"/>
            </a:pPr>
            <a:endParaRPr lang="en-US" sz="2600" dirty="0"/>
          </a:p>
          <a:p>
            <a:pPr marL="914400" indent="-685800">
              <a:buFont typeface="Arial" panose="020B0604020202020204" pitchFamily="34" charset="0"/>
              <a:buChar char="•"/>
            </a:pPr>
            <a:endParaRPr lang="en-US" sz="2600" dirty="0"/>
          </a:p>
          <a:p>
            <a:pPr marL="914400" indent="-685800">
              <a:buFont typeface="Arial" panose="020B0604020202020204" pitchFamily="34" charset="0"/>
              <a:buChar char="•"/>
            </a:pPr>
            <a:endParaRPr lang="en-US" sz="2600" dirty="0"/>
          </a:p>
          <a:p>
            <a:endParaRPr lang="en-US" sz="2600" dirty="0"/>
          </a:p>
        </p:txBody>
      </p:sp>
      <p:pic>
        <p:nvPicPr>
          <p:cNvPr id="12" name="Picture 11" descr="Hands holding each other's wrists and interlinked to form a circle">
            <a:extLst>
              <a:ext uri="{FF2B5EF4-FFF2-40B4-BE49-F238E27FC236}">
                <a16:creationId xmlns:a16="http://schemas.microsoft.com/office/drawing/2014/main" id="{EEC1275A-DCE3-6DB9-DA7C-E87AC97937D5}"/>
              </a:ext>
            </a:extLst>
          </p:cNvPr>
          <p:cNvPicPr>
            <a:picLocks noChangeAspect="1"/>
          </p:cNvPicPr>
          <p:nvPr/>
        </p:nvPicPr>
        <p:blipFill>
          <a:blip r:embed="rId2"/>
          <a:srcRect l="11865" r="8230" b="-1"/>
          <a:stretch>
            <a:fillRect/>
          </a:stretch>
        </p:blipFill>
        <p:spPr>
          <a:xfrm>
            <a:off x="17586250" y="2530549"/>
            <a:ext cx="5571462" cy="9484241"/>
          </a:xfrm>
          <a:prstGeom prst="rect">
            <a:avLst/>
          </a:prstGeom>
          <a:noFill/>
          <a:ln>
            <a:noFill/>
          </a:ln>
        </p:spPr>
      </p:pic>
      <p:pic>
        <p:nvPicPr>
          <p:cNvPr id="4" name="Picture 3">
            <a:extLst>
              <a:ext uri="{FF2B5EF4-FFF2-40B4-BE49-F238E27FC236}">
                <a16:creationId xmlns:a16="http://schemas.microsoft.com/office/drawing/2014/main" id="{E48B51E5-72FA-561D-0E1F-92591DAD2262}"/>
              </a:ext>
            </a:extLst>
          </p:cNvPr>
          <p:cNvPicPr>
            <a:picLocks noChangeAspect="1"/>
          </p:cNvPicPr>
          <p:nvPr/>
        </p:nvPicPr>
        <p:blipFill>
          <a:blip r:embed="rId3"/>
          <a:stretch>
            <a:fillRect/>
          </a:stretch>
        </p:blipFill>
        <p:spPr>
          <a:xfrm>
            <a:off x="19197399" y="852171"/>
            <a:ext cx="3893650" cy="1359402"/>
          </a:xfrm>
          <a:prstGeom prst="rect">
            <a:avLst/>
          </a:prstGeom>
        </p:spPr>
      </p:pic>
    </p:spTree>
    <p:extLst>
      <p:ext uri="{BB962C8B-B14F-4D97-AF65-F5344CB8AC3E}">
        <p14:creationId xmlns:p14="http://schemas.microsoft.com/office/powerpoint/2010/main" val="385197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B8EEB-93DC-C612-2FD2-EF15D1580926}"/>
              </a:ext>
            </a:extLst>
          </p:cNvPr>
          <p:cNvSpPr>
            <a:spLocks noGrp="1"/>
          </p:cNvSpPr>
          <p:nvPr>
            <p:ph type="title"/>
          </p:nvPr>
        </p:nvSpPr>
        <p:spPr/>
        <p:txBody>
          <a:bodyPr/>
          <a:lstStyle/>
          <a:p>
            <a:r>
              <a:rPr lang="en-US" b="1"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t>What is social justice from an African perspective?</a:t>
            </a:r>
            <a:br>
              <a:rPr lang="en-US"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br>
            <a:endParaRPr lang="en-US" dirty="0"/>
          </a:p>
        </p:txBody>
      </p:sp>
      <p:sp>
        <p:nvSpPr>
          <p:cNvPr id="3" name="Content Placeholder 2">
            <a:extLst>
              <a:ext uri="{FF2B5EF4-FFF2-40B4-BE49-F238E27FC236}">
                <a16:creationId xmlns:a16="http://schemas.microsoft.com/office/drawing/2014/main" id="{EE1C4CC8-FA02-4726-1B5F-D67B8E38EA4F}"/>
              </a:ext>
            </a:extLst>
          </p:cNvPr>
          <p:cNvSpPr>
            <a:spLocks noGrp="1"/>
          </p:cNvSpPr>
          <p:nvPr>
            <p:ph idx="1"/>
          </p:nvPr>
        </p:nvSpPr>
        <p:spPr/>
        <p:txBody>
          <a:bodyPr/>
          <a:lstStyle/>
          <a:p>
            <a:pPr marL="914400" indent="-685800">
              <a:lnSpc>
                <a:spcPct val="150000"/>
              </a:lnSpc>
              <a:spcBef>
                <a:spcPts val="0"/>
              </a:spcBef>
              <a:buFont typeface="Arial" panose="020B0604020202020204" pitchFamily="34" charset="0"/>
              <a:buChar char="•"/>
            </a:pPr>
            <a:r>
              <a:rPr lang="en-US"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t>This involves understanding how African philosophies, cultures, histories, and indigenous values shape concepts of justice, equity, and community. </a:t>
            </a:r>
          </a:p>
          <a:p>
            <a:pPr marL="914400" indent="-685800">
              <a:lnSpc>
                <a:spcPct val="150000"/>
              </a:lnSpc>
              <a:spcBef>
                <a:spcPts val="0"/>
              </a:spcBef>
              <a:buFont typeface="Arial" panose="020B0604020202020204" pitchFamily="34" charset="0"/>
              <a:buChar char="•"/>
            </a:pPr>
            <a:r>
              <a:rPr lang="en-US" dirty="0">
                <a:solidFill>
                  <a:schemeClr val="accent1"/>
                </a:solidFill>
                <a:latin typeface="Acta Book" panose="00000500000000000000" pitchFamily="50" charset="0"/>
                <a:ea typeface="ADLaM Display" panose="02010000000000000000" pitchFamily="2" charset="0"/>
                <a:cs typeface="ADLaM Display" panose="02010000000000000000" pitchFamily="2" charset="0"/>
              </a:rPr>
              <a:t>While Africa is incredibly diverse, many traditional and contemporary African approaches to social justice emphasize collective well-being, human dignity, and the interconnectedness of individuals within their communities.</a:t>
            </a:r>
          </a:p>
          <a:p>
            <a:endParaRPr lang="en-US" dirty="0"/>
          </a:p>
        </p:txBody>
      </p:sp>
      <p:pic>
        <p:nvPicPr>
          <p:cNvPr id="4" name="Picture 3">
            <a:extLst>
              <a:ext uri="{FF2B5EF4-FFF2-40B4-BE49-F238E27FC236}">
                <a16:creationId xmlns:a16="http://schemas.microsoft.com/office/drawing/2014/main" id="{F2EA4599-14C5-BBA7-4756-5D6AC2EE5395}"/>
              </a:ext>
            </a:extLst>
          </p:cNvPr>
          <p:cNvPicPr>
            <a:picLocks noChangeAspect="1"/>
          </p:cNvPicPr>
          <p:nvPr/>
        </p:nvPicPr>
        <p:blipFill>
          <a:blip r:embed="rId2"/>
          <a:stretch>
            <a:fillRect/>
          </a:stretch>
        </p:blipFill>
        <p:spPr>
          <a:xfrm>
            <a:off x="17645045" y="1294316"/>
            <a:ext cx="3893650" cy="1481323"/>
          </a:xfrm>
          <a:prstGeom prst="rect">
            <a:avLst/>
          </a:prstGeom>
        </p:spPr>
      </p:pic>
    </p:spTree>
    <p:extLst>
      <p:ext uri="{BB962C8B-B14F-4D97-AF65-F5344CB8AC3E}">
        <p14:creationId xmlns:p14="http://schemas.microsoft.com/office/powerpoint/2010/main" val="1742267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22E7-D526-8913-5A8D-1511EB4F1884}"/>
              </a:ext>
            </a:extLst>
          </p:cNvPr>
          <p:cNvSpPr>
            <a:spLocks noGrp="1"/>
          </p:cNvSpPr>
          <p:nvPr>
            <p:ph type="title"/>
          </p:nvPr>
        </p:nvSpPr>
        <p:spPr>
          <a:xfrm>
            <a:off x="1676400" y="730250"/>
            <a:ext cx="21024900" cy="1927890"/>
          </a:xfrm>
        </p:spPr>
        <p:txBody>
          <a:bodyPr wrap="square" anchor="ctr">
            <a:normAutofit/>
          </a:bodyPr>
          <a:lstStyle/>
          <a:p>
            <a:r>
              <a:rPr lang="en-US" b="1" dirty="0"/>
              <a:t>Division of social justice from an African perspective</a:t>
            </a:r>
          </a:p>
        </p:txBody>
      </p:sp>
      <p:sp>
        <p:nvSpPr>
          <p:cNvPr id="3" name="Content Placeholder 2">
            <a:extLst>
              <a:ext uri="{FF2B5EF4-FFF2-40B4-BE49-F238E27FC236}">
                <a16:creationId xmlns:a16="http://schemas.microsoft.com/office/drawing/2014/main" id="{165BD50D-F263-8728-81F4-3E5A65708D3B}"/>
              </a:ext>
            </a:extLst>
          </p:cNvPr>
          <p:cNvSpPr>
            <a:spLocks noGrp="1"/>
          </p:cNvSpPr>
          <p:nvPr>
            <p:ph idx="1"/>
          </p:nvPr>
        </p:nvSpPr>
        <p:spPr>
          <a:xfrm>
            <a:off x="4550735" y="3019647"/>
            <a:ext cx="18151028" cy="9292855"/>
          </a:xfrm>
        </p:spPr>
        <p:txBody>
          <a:bodyPr wrap="square" anchor="t">
            <a:normAutofit/>
          </a:bodyPr>
          <a:lstStyle/>
          <a:p>
            <a:pPr marL="228600" indent="0">
              <a:lnSpc>
                <a:spcPct val="100000"/>
              </a:lnSpc>
              <a:spcBef>
                <a:spcPts val="0"/>
              </a:spcBef>
            </a:pPr>
            <a:r>
              <a:rPr lang="en-US" sz="3200" b="1" dirty="0">
                <a:solidFill>
                  <a:schemeClr val="accent1"/>
                </a:solidFill>
                <a:latin typeface="Acta Book" panose="00000500000000000000" pitchFamily="50" charset="0"/>
              </a:rPr>
              <a:t>1. Ubuntu philosophy,  </a:t>
            </a:r>
            <a:r>
              <a:rPr lang="en-US" sz="3200" dirty="0">
                <a:solidFill>
                  <a:schemeClr val="accent1"/>
                </a:solidFill>
                <a:latin typeface="Acta Book" panose="00000500000000000000" pitchFamily="50" charset="0"/>
              </a:rPr>
              <a:t>“I am because we are”. It emphasizes interdependence, compassion, and communal responsibility.</a:t>
            </a:r>
            <a:r>
              <a:rPr lang="en-US" sz="3200" b="1" dirty="0">
                <a:solidFill>
                  <a:schemeClr val="accent1"/>
                </a:solidFill>
                <a:latin typeface="Acta Book" panose="00000500000000000000" pitchFamily="50" charset="0"/>
              </a:rPr>
              <a:t> </a:t>
            </a:r>
            <a:r>
              <a:rPr lang="en-US" sz="3200" dirty="0">
                <a:solidFill>
                  <a:schemeClr val="accent1"/>
                </a:solidFill>
                <a:latin typeface="Acta Book" panose="00000500000000000000" pitchFamily="50" charset="0"/>
              </a:rPr>
              <a:t>A person is a person through other people." – African proverb reflecting Ubuntu. </a:t>
            </a:r>
          </a:p>
          <a:p>
            <a:pPr marL="228600" indent="0">
              <a:lnSpc>
                <a:spcPct val="100000"/>
              </a:lnSpc>
              <a:spcBef>
                <a:spcPts val="0"/>
              </a:spcBef>
            </a:pPr>
            <a:r>
              <a:rPr lang="en-GB" sz="3200" i="1" dirty="0">
                <a:solidFill>
                  <a:schemeClr val="accent1"/>
                </a:solidFill>
                <a:latin typeface="Acta Book" panose="00000500000000000000" pitchFamily="50" charset="0"/>
              </a:rPr>
              <a:t>(Ubuntu) This is what is called Shared security …“my well-being is yours, and yours is mine.” </a:t>
            </a:r>
          </a:p>
          <a:p>
            <a:pPr marL="228600" indent="0">
              <a:lnSpc>
                <a:spcPct val="100000"/>
              </a:lnSpc>
              <a:spcBef>
                <a:spcPts val="0"/>
              </a:spcBef>
            </a:pPr>
            <a:r>
              <a:rPr lang="en-US" sz="3200" dirty="0">
                <a:solidFill>
                  <a:schemeClr val="accent1"/>
                </a:solidFill>
                <a:latin typeface="Acta Book" panose="00000500000000000000" pitchFamily="50" charset="0"/>
              </a:rPr>
              <a:t>-My humanity is bound up in yours, for we can only be human together – Desmond Tutu</a:t>
            </a:r>
          </a:p>
          <a:p>
            <a:pPr marL="228600" indent="0">
              <a:lnSpc>
                <a:spcPct val="100000"/>
              </a:lnSpc>
              <a:spcBef>
                <a:spcPts val="0"/>
              </a:spcBef>
            </a:pPr>
            <a:endParaRPr lang="en-GB" sz="3200" dirty="0">
              <a:solidFill>
                <a:schemeClr val="accent1"/>
              </a:solidFill>
              <a:latin typeface="Acta Book" panose="00000500000000000000" pitchFamily="50" charset="0"/>
            </a:endParaRPr>
          </a:p>
          <a:p>
            <a:pPr>
              <a:lnSpc>
                <a:spcPct val="100000"/>
              </a:lnSpc>
              <a:spcBef>
                <a:spcPts val="0"/>
              </a:spcBef>
            </a:pPr>
            <a:r>
              <a:rPr lang="en-US" sz="3200" b="1" dirty="0">
                <a:solidFill>
                  <a:schemeClr val="accent1"/>
                </a:solidFill>
                <a:latin typeface="Acta Book" panose="00000500000000000000" pitchFamily="50" charset="0"/>
              </a:rPr>
              <a:t>2. Restorative and Reconciliatory Justice</a:t>
            </a:r>
            <a:endParaRPr lang="en-US" sz="3200" dirty="0">
              <a:solidFill>
                <a:schemeClr val="accent1"/>
              </a:solidFill>
              <a:latin typeface="Acta Book" panose="00000500000000000000" pitchFamily="50" charset="0"/>
            </a:endParaRPr>
          </a:p>
          <a:p>
            <a:pPr>
              <a:lnSpc>
                <a:spcPct val="100000"/>
              </a:lnSpc>
              <a:spcBef>
                <a:spcPts val="0"/>
              </a:spcBef>
            </a:pPr>
            <a:r>
              <a:rPr lang="en-US" sz="3200" dirty="0">
                <a:solidFill>
                  <a:schemeClr val="accent1"/>
                </a:solidFill>
                <a:latin typeface="Acta Book" panose="00000500000000000000" pitchFamily="50" charset="0"/>
              </a:rPr>
              <a:t>- Many African justice systems traditionally emphasize restorative justice i.e. resolving conflict by repairing relationships and restoring balance within the community.</a:t>
            </a:r>
          </a:p>
          <a:p>
            <a:pPr lvl="0">
              <a:lnSpc>
                <a:spcPct val="100000"/>
              </a:lnSpc>
              <a:spcBef>
                <a:spcPts val="0"/>
              </a:spcBef>
            </a:pPr>
            <a:r>
              <a:rPr lang="en-US" sz="3200" dirty="0">
                <a:solidFill>
                  <a:schemeClr val="accent1"/>
                </a:solidFill>
                <a:latin typeface="Acta Book" panose="00000500000000000000" pitchFamily="50" charset="0"/>
              </a:rPr>
              <a:t>- Instead of focusing solely on punishment, these systems look at how to heal the harm done.</a:t>
            </a:r>
          </a:p>
          <a:p>
            <a:pPr marL="800100" indent="-571500">
              <a:lnSpc>
                <a:spcPct val="100000"/>
              </a:lnSpc>
              <a:spcBef>
                <a:spcPts val="0"/>
              </a:spcBef>
              <a:buFontTx/>
              <a:buChar char="-"/>
            </a:pPr>
            <a:r>
              <a:rPr lang="en-US" sz="3200" dirty="0">
                <a:solidFill>
                  <a:schemeClr val="accent1"/>
                </a:solidFill>
                <a:latin typeface="Acta Book" panose="00000500000000000000" pitchFamily="50" charset="0"/>
              </a:rPr>
              <a:t>Elders or councils often mediate disputes in a way that considers the needs of both victims and offenders, as well as the community at large.</a:t>
            </a:r>
          </a:p>
          <a:p>
            <a:pPr marL="800100" indent="-571500">
              <a:lnSpc>
                <a:spcPct val="100000"/>
              </a:lnSpc>
              <a:spcBef>
                <a:spcPts val="0"/>
              </a:spcBef>
              <a:buFontTx/>
              <a:buChar char="-"/>
            </a:pPr>
            <a:endParaRPr lang="en-US" sz="3200" dirty="0">
              <a:solidFill>
                <a:schemeClr val="accent1"/>
              </a:solidFill>
              <a:latin typeface="Acta Book" panose="00000500000000000000" pitchFamily="50" charset="0"/>
            </a:endParaRPr>
          </a:p>
          <a:p>
            <a:pPr>
              <a:lnSpc>
                <a:spcPct val="100000"/>
              </a:lnSpc>
              <a:spcBef>
                <a:spcPts val="0"/>
              </a:spcBef>
            </a:pPr>
            <a:r>
              <a:rPr lang="en-US" sz="3200" dirty="0">
                <a:solidFill>
                  <a:schemeClr val="accent1"/>
                </a:solidFill>
                <a:latin typeface="Acta Book" panose="00000500000000000000" pitchFamily="50" charset="0"/>
              </a:rPr>
              <a:t>3. </a:t>
            </a:r>
            <a:r>
              <a:rPr lang="en-US" sz="3200" b="1" dirty="0">
                <a:solidFill>
                  <a:schemeClr val="accent1"/>
                </a:solidFill>
                <a:latin typeface="Acta Book" panose="00000500000000000000" pitchFamily="50" charset="0"/>
              </a:rPr>
              <a:t>Communalism and Shared Resources</a:t>
            </a:r>
          </a:p>
          <a:p>
            <a:pPr>
              <a:lnSpc>
                <a:spcPct val="100000"/>
              </a:lnSpc>
              <a:spcBef>
                <a:spcPts val="0"/>
              </a:spcBef>
            </a:pPr>
            <a:r>
              <a:rPr lang="en-US" sz="3200" dirty="0">
                <a:solidFill>
                  <a:schemeClr val="accent1"/>
                </a:solidFill>
                <a:latin typeface="Acta Book" panose="00000500000000000000" pitchFamily="50" charset="0"/>
              </a:rPr>
              <a:t>-Social justice in African contexts often involves equitable access to land, education, health, and economic resources, grounded in the principle that resources belong to the community, not just individuals (e.g. Nyerere’s Ujamaa.</a:t>
            </a:r>
          </a:p>
          <a:p>
            <a:endParaRPr lang="en-US" sz="2600" dirty="0"/>
          </a:p>
        </p:txBody>
      </p:sp>
      <p:pic>
        <p:nvPicPr>
          <p:cNvPr id="4" name="Picture 3">
            <a:extLst>
              <a:ext uri="{FF2B5EF4-FFF2-40B4-BE49-F238E27FC236}">
                <a16:creationId xmlns:a16="http://schemas.microsoft.com/office/drawing/2014/main" id="{D78E40F6-3D70-F3A1-AA31-947A4FA5E20B}"/>
              </a:ext>
            </a:extLst>
          </p:cNvPr>
          <p:cNvPicPr>
            <a:picLocks noChangeAspect="1"/>
          </p:cNvPicPr>
          <p:nvPr/>
        </p:nvPicPr>
        <p:blipFill>
          <a:blip r:embed="rId2"/>
          <a:stretch>
            <a:fillRect/>
          </a:stretch>
        </p:blipFill>
        <p:spPr>
          <a:xfrm>
            <a:off x="1675965" y="6381513"/>
            <a:ext cx="2470733" cy="2337186"/>
          </a:xfrm>
          <a:prstGeom prst="rect">
            <a:avLst/>
          </a:prstGeom>
          <a:noFill/>
          <a:ln>
            <a:noFill/>
          </a:ln>
        </p:spPr>
      </p:pic>
    </p:spTree>
    <p:extLst>
      <p:ext uri="{BB962C8B-B14F-4D97-AF65-F5344CB8AC3E}">
        <p14:creationId xmlns:p14="http://schemas.microsoft.com/office/powerpoint/2010/main" val="349173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77C72-34D3-4F52-8A35-589389E6A5E1}"/>
              </a:ext>
            </a:extLst>
          </p:cNvPr>
          <p:cNvSpPr>
            <a:spLocks noGrp="1"/>
          </p:cNvSpPr>
          <p:nvPr>
            <p:ph type="title"/>
          </p:nvPr>
        </p:nvSpPr>
        <p:spPr>
          <a:xfrm>
            <a:off x="1676400" y="730250"/>
            <a:ext cx="21024900" cy="1386641"/>
          </a:xfrm>
        </p:spPr>
        <p:txBody>
          <a:bodyPr/>
          <a:lstStyle/>
          <a:p>
            <a:r>
              <a:rPr lang="en-US" b="1" dirty="0"/>
              <a:t>Challenges of Social Justice</a:t>
            </a:r>
            <a:endParaRPr lang="en-US" dirty="0"/>
          </a:p>
        </p:txBody>
      </p:sp>
      <p:graphicFrame>
        <p:nvGraphicFramePr>
          <p:cNvPr id="5" name="Content Placeholder 4">
            <a:extLst>
              <a:ext uri="{FF2B5EF4-FFF2-40B4-BE49-F238E27FC236}">
                <a16:creationId xmlns:a16="http://schemas.microsoft.com/office/drawing/2014/main" id="{0C69918E-9A0D-CB18-F749-197CF8A7FB19}"/>
              </a:ext>
            </a:extLst>
          </p:cNvPr>
          <p:cNvGraphicFramePr>
            <a:graphicFrameLocks noGrp="1"/>
          </p:cNvGraphicFramePr>
          <p:nvPr>
            <p:ph idx="1"/>
            <p:extLst>
              <p:ext uri="{D42A27DB-BD31-4B8C-83A1-F6EECF244321}">
                <p14:modId xmlns:p14="http://schemas.microsoft.com/office/powerpoint/2010/main" val="3281197810"/>
              </p:ext>
            </p:extLst>
          </p:nvPr>
        </p:nvGraphicFramePr>
        <p:xfrm>
          <a:off x="1594884" y="2190306"/>
          <a:ext cx="21085101" cy="9408803"/>
        </p:xfrm>
        <a:graphic>
          <a:graphicData uri="http://schemas.openxmlformats.org/drawingml/2006/table">
            <a:tbl>
              <a:tblPr firstRow="1" bandRow="1">
                <a:tableStyleId>{5C22544A-7EE6-4342-B048-85BDC9FD1C3A}</a:tableStyleId>
              </a:tblPr>
              <a:tblGrid>
                <a:gridCol w="10572676">
                  <a:extLst>
                    <a:ext uri="{9D8B030D-6E8A-4147-A177-3AD203B41FA5}">
                      <a16:colId xmlns:a16="http://schemas.microsoft.com/office/drawing/2014/main" val="2168253531"/>
                    </a:ext>
                  </a:extLst>
                </a:gridCol>
                <a:gridCol w="10512425">
                  <a:extLst>
                    <a:ext uri="{9D8B030D-6E8A-4147-A177-3AD203B41FA5}">
                      <a16:colId xmlns:a16="http://schemas.microsoft.com/office/drawing/2014/main" val="3843210678"/>
                    </a:ext>
                  </a:extLst>
                </a:gridCol>
              </a:tblGrid>
              <a:tr h="765188">
                <a:tc>
                  <a:txBody>
                    <a:bodyPr/>
                    <a:lstStyle/>
                    <a:p>
                      <a:r>
                        <a:rPr lang="en-US" sz="3600" dirty="0"/>
                        <a:t>Challenge</a:t>
                      </a:r>
                      <a:endParaRPr lang="en-US" dirty="0"/>
                    </a:p>
                  </a:txBody>
                  <a:tcPr>
                    <a:solidFill>
                      <a:srgbClr val="FF0000"/>
                    </a:solidFill>
                  </a:tcPr>
                </a:tc>
                <a:tc>
                  <a:txBody>
                    <a:bodyPr/>
                    <a:lstStyle/>
                    <a:p>
                      <a:r>
                        <a:rPr lang="en-US" sz="3600" dirty="0"/>
                        <a:t>Description</a:t>
                      </a:r>
                    </a:p>
                  </a:txBody>
                  <a:tcPr>
                    <a:solidFill>
                      <a:srgbClr val="FF0000"/>
                    </a:solidFill>
                  </a:tcPr>
                </a:tc>
                <a:extLst>
                  <a:ext uri="{0D108BD9-81ED-4DB2-BD59-A6C34878D82A}">
                    <a16:rowId xmlns:a16="http://schemas.microsoft.com/office/drawing/2014/main" val="702329744"/>
                  </a:ext>
                </a:extLst>
              </a:tr>
              <a:tr h="1021083">
                <a:tc>
                  <a:txBody>
                    <a:bodyPr/>
                    <a:lstStyle/>
                    <a:p>
                      <a:endParaRPr lang="en-US" dirty="0">
                        <a:solidFill>
                          <a:schemeClr val="bg1"/>
                        </a:solidFill>
                      </a:endParaRPr>
                    </a:p>
                    <a:p>
                      <a:r>
                        <a:rPr lang="en-US" sz="3200" dirty="0">
                          <a:solidFill>
                            <a:schemeClr val="bg1"/>
                          </a:solidFill>
                        </a:rPr>
                        <a:t>Systemic inequality</a:t>
                      </a:r>
                    </a:p>
                    <a:p>
                      <a:endParaRPr lang="en-US" dirty="0">
                        <a:solidFill>
                          <a:schemeClr val="bg1"/>
                        </a:solidFill>
                      </a:endParaRPr>
                    </a:p>
                  </a:txBody>
                  <a:tcPr>
                    <a:solidFill>
                      <a:srgbClr val="FF0000"/>
                    </a:solidFill>
                  </a:tcPr>
                </a:tc>
                <a:tc>
                  <a:txBody>
                    <a:bodyPr/>
                    <a:lstStyle/>
                    <a:p>
                      <a:r>
                        <a:rPr lang="en-US" sz="3200" dirty="0">
                          <a:solidFill>
                            <a:schemeClr val="bg1"/>
                          </a:solidFill>
                        </a:rPr>
                        <a:t>Discriminative laws</a:t>
                      </a:r>
                    </a:p>
                  </a:txBody>
                  <a:tcPr>
                    <a:solidFill>
                      <a:srgbClr val="FF0000"/>
                    </a:solidFill>
                  </a:tcPr>
                </a:tc>
                <a:extLst>
                  <a:ext uri="{0D108BD9-81ED-4DB2-BD59-A6C34878D82A}">
                    <a16:rowId xmlns:a16="http://schemas.microsoft.com/office/drawing/2014/main" val="1493775698"/>
                  </a:ext>
                </a:extLst>
              </a:tr>
              <a:tr h="895297">
                <a:tc>
                  <a:txBody>
                    <a:bodyPr/>
                    <a:lstStyle/>
                    <a:p>
                      <a:endParaRPr lang="en-US" dirty="0">
                        <a:solidFill>
                          <a:schemeClr val="bg1"/>
                        </a:solidFill>
                      </a:endParaRPr>
                    </a:p>
                    <a:p>
                      <a:r>
                        <a:rPr lang="en-US" sz="3200" dirty="0">
                          <a:solidFill>
                            <a:schemeClr val="bg1"/>
                          </a:solidFill>
                        </a:rPr>
                        <a:t>Economic disparities</a:t>
                      </a:r>
                    </a:p>
                    <a:p>
                      <a:endParaRPr lang="en-US" dirty="0">
                        <a:solidFill>
                          <a:schemeClr val="bg1"/>
                        </a:solidFill>
                      </a:endParaRPr>
                    </a:p>
                  </a:txBody>
                  <a:tcPr>
                    <a:solidFill>
                      <a:srgbClr val="FF0000"/>
                    </a:solidFill>
                  </a:tcPr>
                </a:tc>
                <a:tc>
                  <a:txBody>
                    <a:bodyPr/>
                    <a:lstStyle/>
                    <a:p>
                      <a:r>
                        <a:rPr lang="en-US" sz="3200" dirty="0">
                          <a:solidFill>
                            <a:schemeClr val="bg1"/>
                          </a:solidFill>
                        </a:rPr>
                        <a:t>Poverty and resource imbalance</a:t>
                      </a:r>
                    </a:p>
                  </a:txBody>
                  <a:tcPr>
                    <a:solidFill>
                      <a:srgbClr val="FF0000"/>
                    </a:solidFill>
                  </a:tcPr>
                </a:tc>
                <a:extLst>
                  <a:ext uri="{0D108BD9-81ED-4DB2-BD59-A6C34878D82A}">
                    <a16:rowId xmlns:a16="http://schemas.microsoft.com/office/drawing/2014/main" val="2628711243"/>
                  </a:ext>
                </a:extLst>
              </a:tr>
              <a:tr h="987084">
                <a:tc>
                  <a:txBody>
                    <a:bodyPr/>
                    <a:lstStyle/>
                    <a:p>
                      <a:r>
                        <a:rPr lang="en-US" sz="3200" dirty="0">
                          <a:solidFill>
                            <a:schemeClr val="bg1"/>
                          </a:solidFill>
                        </a:rPr>
                        <a:t>Lack of awareness/education</a:t>
                      </a:r>
                    </a:p>
                    <a:p>
                      <a:endParaRPr lang="en-US" dirty="0">
                        <a:solidFill>
                          <a:schemeClr val="bg1"/>
                        </a:solidFill>
                      </a:endParaRPr>
                    </a:p>
                  </a:txBody>
                  <a:tcPr>
                    <a:solidFill>
                      <a:srgbClr val="FF0000"/>
                    </a:solidFill>
                  </a:tcPr>
                </a:tc>
                <a:tc>
                  <a:txBody>
                    <a:bodyPr/>
                    <a:lstStyle/>
                    <a:p>
                      <a:r>
                        <a:rPr lang="en-US" sz="3200" dirty="0">
                          <a:solidFill>
                            <a:schemeClr val="bg1"/>
                          </a:solidFill>
                        </a:rPr>
                        <a:t>Apathy towards Justice</a:t>
                      </a:r>
                    </a:p>
                  </a:txBody>
                  <a:tcPr>
                    <a:solidFill>
                      <a:srgbClr val="FF0000"/>
                    </a:solidFill>
                  </a:tcPr>
                </a:tc>
                <a:extLst>
                  <a:ext uri="{0D108BD9-81ED-4DB2-BD59-A6C34878D82A}">
                    <a16:rowId xmlns:a16="http://schemas.microsoft.com/office/drawing/2014/main" val="2835975006"/>
                  </a:ext>
                </a:extLst>
              </a:tr>
              <a:tr h="1143395">
                <a:tc>
                  <a:txBody>
                    <a:bodyPr/>
                    <a:lstStyle/>
                    <a:p>
                      <a:endParaRPr lang="en-US" sz="3200" dirty="0">
                        <a:solidFill>
                          <a:schemeClr val="bg1"/>
                        </a:solidFill>
                      </a:endParaRPr>
                    </a:p>
                    <a:p>
                      <a:r>
                        <a:rPr lang="en-US" sz="3200" dirty="0">
                          <a:solidFill>
                            <a:schemeClr val="bg1"/>
                          </a:solidFill>
                        </a:rPr>
                        <a:t>Weak institutions/corruption</a:t>
                      </a:r>
                    </a:p>
                    <a:p>
                      <a:endParaRPr lang="en-US" dirty="0">
                        <a:solidFill>
                          <a:schemeClr val="bg1"/>
                        </a:solidFill>
                      </a:endParaRPr>
                    </a:p>
                  </a:txBody>
                  <a:tcPr>
                    <a:solidFill>
                      <a:srgbClr val="FF0000"/>
                    </a:solidFill>
                  </a:tcPr>
                </a:tc>
                <a:tc>
                  <a:txBody>
                    <a:bodyPr/>
                    <a:lstStyle/>
                    <a:p>
                      <a:r>
                        <a:rPr lang="en-US" sz="3200" b="0" i="0" u="none" strike="noStrike" cap="none" dirty="0">
                          <a:solidFill>
                            <a:schemeClr val="bg1"/>
                          </a:solidFill>
                          <a:effectLst/>
                          <a:latin typeface="+mn-lt"/>
                          <a:ea typeface="+mn-ea"/>
                          <a:cs typeface="+mn-cs"/>
                          <a:sym typeface="Arial"/>
                        </a:rPr>
                        <a:t>Justice systems that fail or abuse power e.g. courts, police</a:t>
                      </a:r>
                      <a:endParaRPr lang="en-US" sz="3200" dirty="0">
                        <a:solidFill>
                          <a:schemeClr val="bg1"/>
                        </a:solidFill>
                      </a:endParaRPr>
                    </a:p>
                  </a:txBody>
                  <a:tcPr>
                    <a:solidFill>
                      <a:srgbClr val="FF0000"/>
                    </a:solidFill>
                  </a:tcPr>
                </a:tc>
                <a:extLst>
                  <a:ext uri="{0D108BD9-81ED-4DB2-BD59-A6C34878D82A}">
                    <a16:rowId xmlns:a16="http://schemas.microsoft.com/office/drawing/2014/main" val="924302198"/>
                  </a:ext>
                </a:extLst>
              </a:tr>
              <a:tr h="765188">
                <a:tc>
                  <a:txBody>
                    <a:bodyPr/>
                    <a:lstStyle/>
                    <a:p>
                      <a:pPr marL="0" marR="0">
                        <a:lnSpc>
                          <a:spcPct val="115000"/>
                        </a:lnSpc>
                        <a:spcAft>
                          <a:spcPts val="800"/>
                        </a:spcAft>
                        <a:buNone/>
                      </a:pP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Cultural and social norms</a:t>
                      </a:r>
                    </a:p>
                  </a:txBody>
                  <a:tcPr marL="9525" marR="9525" marT="9525" marB="9525" anchor="ctr">
                    <a:solidFill>
                      <a:srgbClr val="FF0000"/>
                    </a:solidFill>
                  </a:tcPr>
                </a:tc>
                <a:tc>
                  <a:txBody>
                    <a:bodyPr/>
                    <a:lstStyle/>
                    <a:p>
                      <a:r>
                        <a:rPr lang="en-US" sz="3200" dirty="0">
                          <a:solidFill>
                            <a:schemeClr val="bg1"/>
                          </a:solidFill>
                        </a:rPr>
                        <a:t>Traditions that reinforce injustice</a:t>
                      </a:r>
                    </a:p>
                  </a:txBody>
                  <a:tcPr>
                    <a:solidFill>
                      <a:srgbClr val="FF0000"/>
                    </a:solidFill>
                  </a:tcPr>
                </a:tc>
                <a:extLst>
                  <a:ext uri="{0D108BD9-81ED-4DB2-BD59-A6C34878D82A}">
                    <a16:rowId xmlns:a16="http://schemas.microsoft.com/office/drawing/2014/main" val="1373295970"/>
                  </a:ext>
                </a:extLst>
              </a:tr>
              <a:tr h="765188">
                <a:tc>
                  <a:txBody>
                    <a:bodyPr/>
                    <a:lstStyle/>
                    <a:p>
                      <a:pPr marL="0" marR="0">
                        <a:lnSpc>
                          <a:spcPct val="115000"/>
                        </a:lnSpc>
                        <a:spcAft>
                          <a:spcPts val="800"/>
                        </a:spcAft>
                        <a:buNone/>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  </a:t>
                      </a:r>
                      <a:r>
                        <a:rPr lang="en-US"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Political instability and conflict</a:t>
                      </a:r>
                    </a:p>
                  </a:txBody>
                  <a:tcPr marL="9525" marR="9525" marT="9525" marB="9525" anchor="ctr">
                    <a:solidFill>
                      <a:srgbClr val="FF0000"/>
                    </a:solidFill>
                  </a:tcPr>
                </a:tc>
                <a:tc>
                  <a:txBody>
                    <a:bodyPr/>
                    <a:lstStyle/>
                    <a:p>
                      <a:r>
                        <a:rPr lang="en-US" sz="3200" dirty="0">
                          <a:solidFill>
                            <a:schemeClr val="bg1"/>
                          </a:solidFill>
                        </a:rPr>
                        <a:t>Human rights not violated or suspended</a:t>
                      </a:r>
                    </a:p>
                  </a:txBody>
                  <a:tcPr>
                    <a:solidFill>
                      <a:srgbClr val="FF0000"/>
                    </a:solidFill>
                  </a:tcPr>
                </a:tc>
                <a:extLst>
                  <a:ext uri="{0D108BD9-81ED-4DB2-BD59-A6C34878D82A}">
                    <a16:rowId xmlns:a16="http://schemas.microsoft.com/office/drawing/2014/main" val="1909546450"/>
                  </a:ext>
                </a:extLst>
              </a:tr>
              <a:tr h="987084">
                <a:tc>
                  <a:txBody>
                    <a:bodyPr/>
                    <a:lstStyle/>
                    <a:p>
                      <a:r>
                        <a:rPr lang="en-US" sz="3200" dirty="0">
                          <a:solidFill>
                            <a:schemeClr val="bg1"/>
                          </a:solidFill>
                        </a:rPr>
                        <a:t>Media biases and misinformation</a:t>
                      </a:r>
                    </a:p>
                    <a:p>
                      <a:endParaRPr lang="en-US" dirty="0">
                        <a:solidFill>
                          <a:schemeClr val="bg1"/>
                        </a:solidFill>
                      </a:endParaRPr>
                    </a:p>
                  </a:txBody>
                  <a:tcPr>
                    <a:solidFill>
                      <a:srgbClr val="FF0000"/>
                    </a:solidFill>
                  </a:tcPr>
                </a:tc>
                <a:tc>
                  <a:txBody>
                    <a:bodyPr/>
                    <a:lstStyle/>
                    <a:p>
                      <a:r>
                        <a:rPr lang="en-US" sz="3200" dirty="0">
                          <a:solidFill>
                            <a:schemeClr val="bg1"/>
                          </a:solidFill>
                        </a:rPr>
                        <a:t>Narratives that harm truth and accountability</a:t>
                      </a:r>
                    </a:p>
                  </a:txBody>
                  <a:tcPr>
                    <a:solidFill>
                      <a:srgbClr val="FF0000"/>
                    </a:solidFill>
                  </a:tcPr>
                </a:tc>
                <a:extLst>
                  <a:ext uri="{0D108BD9-81ED-4DB2-BD59-A6C34878D82A}">
                    <a16:rowId xmlns:a16="http://schemas.microsoft.com/office/drawing/2014/main" val="2545328306"/>
                  </a:ext>
                </a:extLst>
              </a:tr>
              <a:tr h="987084">
                <a:tc>
                  <a:txBody>
                    <a:bodyPr/>
                    <a:lstStyle/>
                    <a:p>
                      <a:endParaRPr lang="en-US" dirty="0">
                        <a:solidFill>
                          <a:schemeClr val="bg1"/>
                        </a:solidFill>
                      </a:endParaRPr>
                    </a:p>
                    <a:p>
                      <a:r>
                        <a:rPr lang="en-US" sz="3200" dirty="0">
                          <a:solidFill>
                            <a:schemeClr val="bg1"/>
                          </a:solidFill>
                        </a:rPr>
                        <a:t>Resistance to change</a:t>
                      </a:r>
                    </a:p>
                  </a:txBody>
                  <a:tcPr>
                    <a:solidFill>
                      <a:srgbClr val="FF0000"/>
                    </a:solidFill>
                  </a:tcPr>
                </a:tc>
                <a:tc>
                  <a:txBody>
                    <a:bodyPr/>
                    <a:lstStyle/>
                    <a:p>
                      <a:r>
                        <a:rPr lang="en-US" sz="3200" b="0" i="0" u="none" strike="noStrike" cap="none" dirty="0">
                          <a:solidFill>
                            <a:schemeClr val="bg1"/>
                          </a:solidFill>
                          <a:effectLst/>
                          <a:latin typeface="+mn-lt"/>
                          <a:ea typeface="+mn-ea"/>
                          <a:cs typeface="+mn-cs"/>
                          <a:sym typeface="Arial"/>
                        </a:rPr>
                        <a:t>Powerful actors or groups oppose transformation e.g. political class</a:t>
                      </a:r>
                      <a:endParaRPr lang="en-US" sz="3200" dirty="0">
                        <a:solidFill>
                          <a:schemeClr val="bg1"/>
                        </a:solidFill>
                      </a:endParaRPr>
                    </a:p>
                  </a:txBody>
                  <a:tcPr>
                    <a:solidFill>
                      <a:srgbClr val="FF0000"/>
                    </a:solidFill>
                  </a:tcPr>
                </a:tc>
                <a:extLst>
                  <a:ext uri="{0D108BD9-81ED-4DB2-BD59-A6C34878D82A}">
                    <a16:rowId xmlns:a16="http://schemas.microsoft.com/office/drawing/2014/main" val="3867268344"/>
                  </a:ext>
                </a:extLst>
              </a:tr>
              <a:tr h="765188">
                <a:tc>
                  <a:txBody>
                    <a:bodyPr/>
                    <a:lstStyle/>
                    <a:p>
                      <a:pPr marL="0" marR="0">
                        <a:lnSpc>
                          <a:spcPct val="115000"/>
                        </a:lnSpc>
                        <a:spcAft>
                          <a:spcPts val="800"/>
                        </a:spcAft>
                        <a:buNone/>
                      </a:pPr>
                      <a:endParaRPr lang="en-US" sz="3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FF0000"/>
                    </a:solidFill>
                  </a:tcPr>
                </a:tc>
                <a:tc>
                  <a:txBody>
                    <a:bodyPr/>
                    <a:lstStyle/>
                    <a:p>
                      <a:pPr marL="0" marR="0">
                        <a:lnSpc>
                          <a:spcPct val="115000"/>
                        </a:lnSpc>
                        <a:spcAft>
                          <a:spcPts val="800"/>
                        </a:spcAft>
                        <a:buNone/>
                      </a:pPr>
                      <a:endParaRPr lang="en-US" sz="3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rgbClr val="FF0000"/>
                    </a:solidFill>
                  </a:tcPr>
                </a:tc>
                <a:extLst>
                  <a:ext uri="{0D108BD9-81ED-4DB2-BD59-A6C34878D82A}">
                    <a16:rowId xmlns:a16="http://schemas.microsoft.com/office/drawing/2014/main" val="664437547"/>
                  </a:ext>
                </a:extLst>
              </a:tr>
            </a:tbl>
          </a:graphicData>
        </a:graphic>
      </p:graphicFrame>
      <p:pic>
        <p:nvPicPr>
          <p:cNvPr id="8" name="Picture 7">
            <a:extLst>
              <a:ext uri="{FF2B5EF4-FFF2-40B4-BE49-F238E27FC236}">
                <a16:creationId xmlns:a16="http://schemas.microsoft.com/office/drawing/2014/main" id="{8B6F28EF-8532-1F79-4905-583E845DC272}"/>
              </a:ext>
            </a:extLst>
          </p:cNvPr>
          <p:cNvPicPr>
            <a:picLocks noChangeAspect="1"/>
          </p:cNvPicPr>
          <p:nvPr/>
        </p:nvPicPr>
        <p:blipFill>
          <a:blip r:embed="rId2"/>
          <a:stretch>
            <a:fillRect/>
          </a:stretch>
        </p:blipFill>
        <p:spPr>
          <a:xfrm>
            <a:off x="19197399" y="852170"/>
            <a:ext cx="3503851" cy="1264721"/>
          </a:xfrm>
          <a:prstGeom prst="rect">
            <a:avLst/>
          </a:prstGeom>
        </p:spPr>
      </p:pic>
    </p:spTree>
    <p:extLst>
      <p:ext uri="{BB962C8B-B14F-4D97-AF65-F5344CB8AC3E}">
        <p14:creationId xmlns:p14="http://schemas.microsoft.com/office/powerpoint/2010/main" val="237400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8F40-1F95-8BD2-C215-BFD24C16BDC6}"/>
              </a:ext>
            </a:extLst>
          </p:cNvPr>
          <p:cNvSpPr>
            <a:spLocks noGrp="1"/>
          </p:cNvSpPr>
          <p:nvPr>
            <p:ph type="title"/>
          </p:nvPr>
        </p:nvSpPr>
        <p:spPr>
          <a:xfrm>
            <a:off x="1676400" y="730250"/>
            <a:ext cx="21024900" cy="1906624"/>
          </a:xfrm>
        </p:spPr>
        <p:txBody>
          <a:bodyPr wrap="square" anchor="ctr">
            <a:normAutofit/>
          </a:bodyPr>
          <a:lstStyle/>
          <a:p>
            <a:r>
              <a:rPr lang="en-US" b="1" dirty="0"/>
              <a:t>AFSC doesn’t act </a:t>
            </a:r>
            <a:r>
              <a:rPr lang="en-US" b="1" i="1" dirty="0"/>
              <a:t>for</a:t>
            </a:r>
            <a:r>
              <a:rPr lang="en-US" b="1" dirty="0"/>
              <a:t> people, but </a:t>
            </a:r>
            <a:r>
              <a:rPr lang="en-US" b="1" i="1" dirty="0"/>
              <a:t>with</a:t>
            </a:r>
            <a:r>
              <a:rPr lang="en-US" b="1" dirty="0"/>
              <a:t> them</a:t>
            </a:r>
            <a:br>
              <a:rPr lang="en-US" dirty="0"/>
            </a:br>
            <a:endParaRPr lang="en-US" dirty="0"/>
          </a:p>
        </p:txBody>
      </p:sp>
      <p:sp>
        <p:nvSpPr>
          <p:cNvPr id="3" name="Content Placeholder 2">
            <a:extLst>
              <a:ext uri="{FF2B5EF4-FFF2-40B4-BE49-F238E27FC236}">
                <a16:creationId xmlns:a16="http://schemas.microsoft.com/office/drawing/2014/main" id="{C8A95107-E812-669C-6CDA-F8BCD4160B14}"/>
              </a:ext>
            </a:extLst>
          </p:cNvPr>
          <p:cNvSpPr>
            <a:spLocks noGrp="1"/>
          </p:cNvSpPr>
          <p:nvPr>
            <p:ph idx="1"/>
          </p:nvPr>
        </p:nvSpPr>
        <p:spPr>
          <a:xfrm>
            <a:off x="1675963" y="2296633"/>
            <a:ext cx="16455919" cy="10057317"/>
          </a:xfrm>
        </p:spPr>
        <p:txBody>
          <a:bodyPr wrap="square" anchor="t">
            <a:normAutofit/>
          </a:bodyPr>
          <a:lstStyle/>
          <a:p>
            <a:pPr marL="685800" lvl="0" indent="-457200">
              <a:buFont typeface="Arial" panose="020B0604020202020204" pitchFamily="34" charset="0"/>
              <a:buChar char="•"/>
            </a:pPr>
            <a:r>
              <a:rPr lang="en-US" sz="4100" dirty="0">
                <a:solidFill>
                  <a:schemeClr val="accent1"/>
                </a:solidFill>
                <a:latin typeface="Acta Book" panose="00000500000000000000" pitchFamily="50" charset="0"/>
              </a:rPr>
              <a:t>AFSC partners directly with marginalized communities — including immigrants, incarcerated people, low-income workers, and communities of color.</a:t>
            </a:r>
          </a:p>
          <a:p>
            <a:pPr marL="685800" lvl="0" indent="-457200">
              <a:buFont typeface="Arial" panose="020B0604020202020204" pitchFamily="34" charset="0"/>
              <a:buChar char="•"/>
            </a:pPr>
            <a:r>
              <a:rPr lang="en-US" sz="4100" dirty="0">
                <a:solidFill>
                  <a:schemeClr val="accent1"/>
                </a:solidFill>
                <a:latin typeface="Acta Book" panose="00000500000000000000" pitchFamily="50" charset="0"/>
              </a:rPr>
              <a:t>AFSC’s goal is to amplify local voices and support community-led solutions (through capacity enhancement and accompaniment)</a:t>
            </a:r>
          </a:p>
          <a:p>
            <a:pPr marL="685800" lvl="0" indent="-457200">
              <a:buFont typeface="Arial" panose="020B0604020202020204" pitchFamily="34" charset="0"/>
              <a:buChar char="•"/>
            </a:pPr>
            <a:r>
              <a:rPr lang="en-US" sz="4100" dirty="0">
                <a:solidFill>
                  <a:schemeClr val="accent1"/>
                </a:solidFill>
                <a:latin typeface="Acta Book" panose="00000500000000000000" pitchFamily="50" charset="0"/>
              </a:rPr>
              <a:t>Advocacy and Policy Change with relevant policy makers together with community. E.g. Salama HUB work</a:t>
            </a:r>
          </a:p>
          <a:p>
            <a:pPr marL="685800" lvl="0" indent="-457200">
              <a:buFont typeface="Arial" panose="020B0604020202020204" pitchFamily="34" charset="0"/>
              <a:buChar char="•"/>
            </a:pPr>
            <a:r>
              <a:rPr lang="en-US" sz="4100" dirty="0">
                <a:solidFill>
                  <a:schemeClr val="accent1"/>
                </a:solidFill>
                <a:latin typeface="Acta Book" panose="00000500000000000000" pitchFamily="50" charset="0"/>
              </a:rPr>
              <a:t>AFSC actively works to change unjust laws and systems at local, national, and international levels (advocacy at community, national, regional and global levels – US, EU, UN </a:t>
            </a:r>
            <a:r>
              <a:rPr lang="en-US" sz="4100" dirty="0" err="1">
                <a:solidFill>
                  <a:schemeClr val="accent1"/>
                </a:solidFill>
                <a:latin typeface="Acta Book" panose="00000500000000000000" pitchFamily="50" charset="0"/>
              </a:rPr>
              <a:t>etc</a:t>
            </a:r>
            <a:endParaRPr lang="en-US" sz="4100" dirty="0">
              <a:solidFill>
                <a:schemeClr val="accent1"/>
              </a:solidFill>
              <a:latin typeface="Acta Book" panose="00000500000000000000" pitchFamily="50" charset="0"/>
            </a:endParaRPr>
          </a:p>
          <a:p>
            <a:pPr marL="685800" lvl="0" indent="-457200">
              <a:buFont typeface="Arial" panose="020B0604020202020204" pitchFamily="34" charset="0"/>
              <a:buChar char="•"/>
            </a:pPr>
            <a:r>
              <a:rPr lang="en-US" sz="4100" dirty="0">
                <a:solidFill>
                  <a:schemeClr val="accent1"/>
                </a:solidFill>
                <a:latin typeface="Acta Book" panose="00000500000000000000" pitchFamily="50" charset="0"/>
              </a:rPr>
              <a:t>Education and Public Awareness (DEP’s,  campaigns </a:t>
            </a:r>
            <a:r>
              <a:rPr lang="en-US" sz="4100" dirty="0" err="1">
                <a:solidFill>
                  <a:schemeClr val="accent1"/>
                </a:solidFill>
                <a:latin typeface="Acta Book" panose="00000500000000000000" pitchFamily="50" charset="0"/>
              </a:rPr>
              <a:t>etc</a:t>
            </a:r>
            <a:r>
              <a:rPr lang="en-US" sz="4100" dirty="0">
                <a:solidFill>
                  <a:schemeClr val="accent1"/>
                </a:solidFill>
                <a:latin typeface="Acta Book" panose="00000500000000000000" pitchFamily="50" charset="0"/>
              </a:rPr>
              <a:t>)</a:t>
            </a:r>
          </a:p>
          <a:p>
            <a:pPr marL="685800" lvl="0" indent="-457200">
              <a:buFont typeface="Arial" panose="020B0604020202020204" pitchFamily="34" charset="0"/>
              <a:buChar char="•"/>
            </a:pPr>
            <a:r>
              <a:rPr lang="en-US" sz="4100" dirty="0">
                <a:solidFill>
                  <a:schemeClr val="accent1"/>
                </a:solidFill>
                <a:latin typeface="Acta Book" panose="00000500000000000000" pitchFamily="50" charset="0"/>
              </a:rPr>
              <a:t>AFSC uses storytelling, publications, public campaigns, and Quaker-based resources to educate the public on key issues</a:t>
            </a:r>
          </a:p>
          <a:p>
            <a:endParaRPr lang="en-US" sz="4100" dirty="0"/>
          </a:p>
        </p:txBody>
      </p:sp>
      <p:pic>
        <p:nvPicPr>
          <p:cNvPr id="4" name="Picture 3">
            <a:extLst>
              <a:ext uri="{FF2B5EF4-FFF2-40B4-BE49-F238E27FC236}">
                <a16:creationId xmlns:a16="http://schemas.microsoft.com/office/drawing/2014/main" id="{AB8F1521-E0BB-07EE-1F8A-5C99D604A06D}"/>
              </a:ext>
            </a:extLst>
          </p:cNvPr>
          <p:cNvPicPr>
            <a:picLocks noChangeAspect="1"/>
          </p:cNvPicPr>
          <p:nvPr/>
        </p:nvPicPr>
        <p:blipFill>
          <a:blip r:embed="rId2"/>
          <a:stretch>
            <a:fillRect/>
          </a:stretch>
        </p:blipFill>
        <p:spPr>
          <a:xfrm>
            <a:off x="19202400" y="6381512"/>
            <a:ext cx="3947532" cy="3520771"/>
          </a:xfrm>
          <a:prstGeom prst="rect">
            <a:avLst/>
          </a:prstGeom>
          <a:noFill/>
          <a:ln>
            <a:noFill/>
          </a:ln>
        </p:spPr>
      </p:pic>
    </p:spTree>
    <p:extLst>
      <p:ext uri="{BB962C8B-B14F-4D97-AF65-F5344CB8AC3E}">
        <p14:creationId xmlns:p14="http://schemas.microsoft.com/office/powerpoint/2010/main" val="1482515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0B3-04BF-DE39-9D75-329ED118D691}"/>
              </a:ext>
            </a:extLst>
          </p:cNvPr>
          <p:cNvSpPr>
            <a:spLocks noGrp="1"/>
          </p:cNvSpPr>
          <p:nvPr>
            <p:ph type="title"/>
          </p:nvPr>
        </p:nvSpPr>
        <p:spPr>
          <a:xfrm>
            <a:off x="1676400" y="730250"/>
            <a:ext cx="21024900" cy="1481322"/>
          </a:xfrm>
        </p:spPr>
        <p:txBody>
          <a:bodyPr/>
          <a:lstStyle/>
          <a:p>
            <a:r>
              <a:rPr lang="en-US" b="1" dirty="0"/>
              <a:t>Summary of AFSC’s Approach to  Social Justice</a:t>
            </a:r>
            <a:br>
              <a:rPr lang="en-US" dirty="0"/>
            </a:br>
            <a:endParaRPr lang="en-US" dirty="0"/>
          </a:p>
        </p:txBody>
      </p:sp>
      <p:graphicFrame>
        <p:nvGraphicFramePr>
          <p:cNvPr id="4" name="Content Placeholder 3">
            <a:extLst>
              <a:ext uri="{FF2B5EF4-FFF2-40B4-BE49-F238E27FC236}">
                <a16:creationId xmlns:a16="http://schemas.microsoft.com/office/drawing/2014/main" id="{6766AEC8-B673-245F-9934-779443D8514D}"/>
              </a:ext>
            </a:extLst>
          </p:cNvPr>
          <p:cNvGraphicFramePr>
            <a:graphicFrameLocks noGrp="1"/>
          </p:cNvGraphicFramePr>
          <p:nvPr>
            <p:ph idx="1"/>
            <p:extLst>
              <p:ext uri="{D42A27DB-BD31-4B8C-83A1-F6EECF244321}">
                <p14:modId xmlns:p14="http://schemas.microsoft.com/office/powerpoint/2010/main" val="1149213506"/>
              </p:ext>
            </p:extLst>
          </p:nvPr>
        </p:nvGraphicFramePr>
        <p:xfrm>
          <a:off x="1676400" y="2466753"/>
          <a:ext cx="21024850" cy="10010146"/>
        </p:xfrm>
        <a:graphic>
          <a:graphicData uri="http://schemas.openxmlformats.org/drawingml/2006/table">
            <a:tbl>
              <a:tblPr firstRow="1" firstCol="1" bandRow="1">
                <a:tableStyleId>{5C22544A-7EE6-4342-B048-85BDC9FD1C3A}</a:tableStyleId>
              </a:tblPr>
              <a:tblGrid>
                <a:gridCol w="5745126">
                  <a:extLst>
                    <a:ext uri="{9D8B030D-6E8A-4147-A177-3AD203B41FA5}">
                      <a16:colId xmlns:a16="http://schemas.microsoft.com/office/drawing/2014/main" val="1875533048"/>
                    </a:ext>
                  </a:extLst>
                </a:gridCol>
                <a:gridCol w="15279724">
                  <a:extLst>
                    <a:ext uri="{9D8B030D-6E8A-4147-A177-3AD203B41FA5}">
                      <a16:colId xmlns:a16="http://schemas.microsoft.com/office/drawing/2014/main" val="3355723327"/>
                    </a:ext>
                  </a:extLst>
                </a:gridCol>
              </a:tblGrid>
              <a:tr h="961515">
                <a:tc>
                  <a:txBody>
                    <a:bodyPr/>
                    <a:lstStyle/>
                    <a:p>
                      <a:pPr marL="0" marR="0">
                        <a:lnSpc>
                          <a:spcPct val="115000"/>
                        </a:lnSpc>
                        <a:spcAft>
                          <a:spcPts val="800"/>
                        </a:spcAft>
                        <a:buNone/>
                      </a:pPr>
                      <a:r>
                        <a:rPr lang="en-US" sz="3200" kern="100" dirty="0">
                          <a:effectLst/>
                        </a:rPr>
                        <a:t>Principle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tc>
                  <a:txBody>
                    <a:bodyPr/>
                    <a:lstStyle/>
                    <a:p>
                      <a:pPr marL="0" marR="0">
                        <a:lnSpc>
                          <a:spcPct val="115000"/>
                        </a:lnSpc>
                        <a:spcAft>
                          <a:spcPts val="800"/>
                        </a:spcAft>
                        <a:buNone/>
                      </a:pPr>
                      <a:r>
                        <a:rPr lang="en-US" sz="3200" kern="100" dirty="0">
                          <a:effectLst/>
                        </a:rPr>
                        <a:t>How AFSC Lives It Out</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3488996922"/>
                  </a:ext>
                </a:extLst>
              </a:tr>
              <a:tr h="961515">
                <a:tc>
                  <a:txBody>
                    <a:bodyPr/>
                    <a:lstStyle/>
                    <a:p>
                      <a:pPr marL="0" marR="0">
                        <a:lnSpc>
                          <a:spcPct val="115000"/>
                        </a:lnSpc>
                        <a:spcAft>
                          <a:spcPts val="800"/>
                        </a:spcAft>
                        <a:buNone/>
                      </a:pPr>
                      <a:r>
                        <a:rPr lang="en-US" sz="3200" kern="100" dirty="0">
                          <a:effectLst/>
                        </a:rPr>
                        <a:t>Equality</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tc>
                  <a:txBody>
                    <a:bodyPr/>
                    <a:lstStyle/>
                    <a:p>
                      <a:pPr marL="0" marR="0">
                        <a:lnSpc>
                          <a:spcPct val="115000"/>
                        </a:lnSpc>
                        <a:spcAft>
                          <a:spcPts val="800"/>
                        </a:spcAft>
                        <a:buNone/>
                      </a:pPr>
                      <a:r>
                        <a:rPr lang="en-US" sz="3200" kern="100" dirty="0">
                          <a:solidFill>
                            <a:schemeClr val="accent1"/>
                          </a:solidFill>
                          <a:effectLst/>
                        </a:rPr>
                        <a:t>Advocating for gender, economic justice and anti racism, ethnicity, xenophobia </a:t>
                      </a:r>
                      <a:r>
                        <a:rPr lang="en-US" sz="3200" kern="100" dirty="0" err="1">
                          <a:solidFill>
                            <a:schemeClr val="accent1"/>
                          </a:solidFill>
                          <a:effectLst/>
                        </a:rPr>
                        <a:t>etc</a:t>
                      </a:r>
                      <a:endParaRPr lang="en-US" sz="3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3984938334"/>
                  </a:ext>
                </a:extLst>
              </a:tr>
              <a:tr h="1700154">
                <a:tc>
                  <a:txBody>
                    <a:bodyPr/>
                    <a:lstStyle/>
                    <a:p>
                      <a:pPr marL="0" marR="0">
                        <a:lnSpc>
                          <a:spcPct val="115000"/>
                        </a:lnSpc>
                        <a:spcAft>
                          <a:spcPts val="800"/>
                        </a:spcAft>
                        <a:buNone/>
                      </a:pPr>
                      <a:r>
                        <a:rPr lang="en-US" sz="3200" kern="100" dirty="0">
                          <a:effectLst/>
                        </a:rPr>
                        <a:t>Peace</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tc>
                  <a:txBody>
                    <a:bodyPr/>
                    <a:lstStyle/>
                    <a:p>
                      <a:pPr marL="0" marR="0">
                        <a:lnSpc>
                          <a:spcPct val="115000"/>
                        </a:lnSpc>
                        <a:spcAft>
                          <a:spcPts val="800"/>
                        </a:spcAft>
                        <a:buNone/>
                      </a:pPr>
                      <a:r>
                        <a:rPr lang="en-US" sz="3200" kern="100" dirty="0">
                          <a:solidFill>
                            <a:schemeClr val="accent1"/>
                          </a:solidFill>
                          <a:effectLst/>
                        </a:rPr>
                        <a:t>Opposing militarism and promoting conflict resolution (Dialogue, Quiet Diplomacy)</a:t>
                      </a:r>
                    </a:p>
                  </a:txBody>
                  <a:tcPr marL="9525" marR="9525" marT="9525" marB="9525" anchor="ctr">
                    <a:solidFill>
                      <a:schemeClr val="accent2"/>
                    </a:solidFill>
                  </a:tcPr>
                </a:tc>
                <a:extLst>
                  <a:ext uri="{0D108BD9-81ED-4DB2-BD59-A6C34878D82A}">
                    <a16:rowId xmlns:a16="http://schemas.microsoft.com/office/drawing/2014/main" val="2063074424"/>
                  </a:ext>
                </a:extLst>
              </a:tr>
              <a:tr h="961515">
                <a:tc>
                  <a:txBody>
                    <a:bodyPr/>
                    <a:lstStyle/>
                    <a:p>
                      <a:pPr marL="0" marR="0">
                        <a:lnSpc>
                          <a:spcPct val="115000"/>
                        </a:lnSpc>
                        <a:spcAft>
                          <a:spcPts val="800"/>
                        </a:spcAft>
                        <a:buNone/>
                      </a:pPr>
                      <a:r>
                        <a:rPr lang="en-US" sz="3200" kern="100">
                          <a:effectLst/>
                        </a:rPr>
                        <a:t>Community</a:t>
                      </a:r>
                      <a:endParaRPr lang="en-US" sz="3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tc>
                  <a:txBody>
                    <a:bodyPr/>
                    <a:lstStyle/>
                    <a:p>
                      <a:pPr marL="0" marR="0">
                        <a:lnSpc>
                          <a:spcPct val="115000"/>
                        </a:lnSpc>
                        <a:spcAft>
                          <a:spcPts val="800"/>
                        </a:spcAft>
                        <a:buNone/>
                      </a:pPr>
                      <a:r>
                        <a:rPr lang="en-US" sz="3200" kern="100" dirty="0">
                          <a:solidFill>
                            <a:schemeClr val="accent1"/>
                          </a:solidFill>
                          <a:effectLst/>
                        </a:rPr>
                        <a:t>Supporting community organizing and leadership (Grassroot oriented peace building, training women and youth mediators </a:t>
                      </a:r>
                      <a:r>
                        <a:rPr lang="en-US" sz="3200" kern="100" dirty="0" err="1">
                          <a:solidFill>
                            <a:schemeClr val="accent1"/>
                          </a:solidFill>
                          <a:effectLst/>
                        </a:rPr>
                        <a:t>etc</a:t>
                      </a:r>
                      <a:r>
                        <a:rPr lang="en-US" sz="3200" kern="100" dirty="0">
                          <a:solidFill>
                            <a:schemeClr val="accent1"/>
                          </a:solidFill>
                          <a:effectLst/>
                        </a:rPr>
                        <a:t>)</a:t>
                      </a:r>
                      <a:endParaRPr lang="en-US" sz="3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1898665381"/>
                  </a:ext>
                </a:extLst>
              </a:tr>
              <a:tr h="1760772">
                <a:tc>
                  <a:txBody>
                    <a:bodyPr/>
                    <a:lstStyle/>
                    <a:p>
                      <a:pPr marL="0" marR="0">
                        <a:lnSpc>
                          <a:spcPct val="115000"/>
                        </a:lnSpc>
                        <a:spcAft>
                          <a:spcPts val="800"/>
                        </a:spcAft>
                        <a:buNone/>
                      </a:pPr>
                      <a:r>
                        <a:rPr lang="en-US" sz="3200" kern="100">
                          <a:effectLst/>
                        </a:rPr>
                        <a:t>Integrity</a:t>
                      </a:r>
                      <a:endParaRPr lang="en-US" sz="3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tc>
                  <a:txBody>
                    <a:bodyPr/>
                    <a:lstStyle/>
                    <a:p>
                      <a:pPr marL="0" marR="0">
                        <a:lnSpc>
                          <a:spcPct val="115000"/>
                        </a:lnSpc>
                        <a:spcAft>
                          <a:spcPts val="800"/>
                        </a:spcAft>
                        <a:buNone/>
                      </a:pPr>
                      <a:r>
                        <a:rPr lang="en-US" sz="3200" kern="100" dirty="0">
                          <a:solidFill>
                            <a:schemeClr val="accent1"/>
                          </a:solidFill>
                          <a:effectLst/>
                        </a:rPr>
                        <a:t>Holding institutions accountable and speaking truth to power (Refusing money form US government in order to challenge them on their biases)</a:t>
                      </a:r>
                      <a:endParaRPr lang="en-US" sz="3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1024869691"/>
                  </a:ext>
                </a:extLst>
              </a:tr>
              <a:tr h="1760772">
                <a:tc>
                  <a:txBody>
                    <a:bodyPr/>
                    <a:lstStyle/>
                    <a:p>
                      <a:pPr marL="0" marR="0">
                        <a:lnSpc>
                          <a:spcPct val="115000"/>
                        </a:lnSpc>
                        <a:spcAft>
                          <a:spcPts val="800"/>
                        </a:spcAft>
                        <a:buNone/>
                      </a:pPr>
                      <a:r>
                        <a:rPr lang="en-US" sz="3200" kern="100">
                          <a:effectLst/>
                        </a:rPr>
                        <a:t>Nonviolence</a:t>
                      </a:r>
                      <a:endParaRPr lang="en-US" sz="3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tc>
                  <a:txBody>
                    <a:bodyPr/>
                    <a:lstStyle/>
                    <a:p>
                      <a:pPr marL="0" marR="0">
                        <a:lnSpc>
                          <a:spcPct val="115000"/>
                        </a:lnSpc>
                        <a:spcAft>
                          <a:spcPts val="800"/>
                        </a:spcAft>
                        <a:buNone/>
                      </a:pPr>
                      <a:r>
                        <a:rPr lang="en-US" sz="3200" kern="100" dirty="0">
                          <a:solidFill>
                            <a:schemeClr val="accent1"/>
                          </a:solidFill>
                          <a:effectLst/>
                        </a:rPr>
                        <a:t>Promoting peaceful change through dialogue, protest, and education (Alternative to Violence Program – AVP) – Ubuntu </a:t>
                      </a:r>
                      <a:r>
                        <a:rPr lang="en-US" sz="3200" kern="100" dirty="0" err="1">
                          <a:solidFill>
                            <a:schemeClr val="accent1"/>
                          </a:solidFill>
                          <a:effectLst/>
                        </a:rPr>
                        <a:t>philospohy</a:t>
                      </a:r>
                      <a:endParaRPr lang="en-US" sz="3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99986260"/>
                  </a:ext>
                </a:extLst>
              </a:tr>
              <a:tr h="1760772">
                <a:tc>
                  <a:txBody>
                    <a:bodyPr/>
                    <a:lstStyle/>
                    <a:p>
                      <a:pPr marL="0" marR="0">
                        <a:lnSpc>
                          <a:spcPct val="115000"/>
                        </a:lnSpc>
                        <a:spcAft>
                          <a:spcPts val="800"/>
                        </a:spcAft>
                        <a:buNone/>
                      </a:pPr>
                      <a:r>
                        <a:rPr lang="en-US" sz="3200" kern="100" dirty="0">
                          <a:effectLst/>
                        </a:rPr>
                        <a:t>Faith in Action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tc>
                  <a:txBody>
                    <a:bodyPr/>
                    <a:lstStyle/>
                    <a:p>
                      <a:pPr marL="0" marR="0">
                        <a:lnSpc>
                          <a:spcPct val="115000"/>
                        </a:lnSpc>
                        <a:spcAft>
                          <a:spcPts val="800"/>
                        </a:spcAft>
                        <a:buNone/>
                      </a:pPr>
                      <a:r>
                        <a:rPr lang="en-US" sz="3200" kern="100" dirty="0">
                          <a:solidFill>
                            <a:schemeClr val="accent1"/>
                          </a:solidFill>
                          <a:effectLst/>
                        </a:rPr>
                        <a:t>Aligning work with Quaker values and a belief in the divine in everyone</a:t>
                      </a:r>
                      <a:endParaRPr lang="en-US" sz="3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solidFill>
                      <a:schemeClr val="accent2"/>
                    </a:solidFill>
                  </a:tcPr>
                </a:tc>
                <a:extLst>
                  <a:ext uri="{0D108BD9-81ED-4DB2-BD59-A6C34878D82A}">
                    <a16:rowId xmlns:a16="http://schemas.microsoft.com/office/drawing/2014/main" val="1498881497"/>
                  </a:ext>
                </a:extLst>
              </a:tr>
            </a:tbl>
          </a:graphicData>
        </a:graphic>
      </p:graphicFrame>
      <p:pic>
        <p:nvPicPr>
          <p:cNvPr id="5" name="Picture 4">
            <a:extLst>
              <a:ext uri="{FF2B5EF4-FFF2-40B4-BE49-F238E27FC236}">
                <a16:creationId xmlns:a16="http://schemas.microsoft.com/office/drawing/2014/main" id="{962656E6-52C4-D520-FE2F-FE6E79E4DFD7}"/>
              </a:ext>
            </a:extLst>
          </p:cNvPr>
          <p:cNvPicPr>
            <a:picLocks noChangeAspect="1"/>
          </p:cNvPicPr>
          <p:nvPr/>
        </p:nvPicPr>
        <p:blipFill>
          <a:blip r:embed="rId2"/>
          <a:stretch>
            <a:fillRect/>
          </a:stretch>
        </p:blipFill>
        <p:spPr>
          <a:xfrm>
            <a:off x="19197399" y="852170"/>
            <a:ext cx="3893650" cy="1481323"/>
          </a:xfrm>
          <a:prstGeom prst="rect">
            <a:avLst/>
          </a:prstGeom>
        </p:spPr>
      </p:pic>
    </p:spTree>
    <p:extLst>
      <p:ext uri="{BB962C8B-B14F-4D97-AF65-F5344CB8AC3E}">
        <p14:creationId xmlns:p14="http://schemas.microsoft.com/office/powerpoint/2010/main" val="286233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B9CB2-72DB-03B7-C2D9-13028E4D4CE4}"/>
              </a:ext>
            </a:extLst>
          </p:cNvPr>
          <p:cNvSpPr>
            <a:spLocks noGrp="1"/>
          </p:cNvSpPr>
          <p:nvPr>
            <p:ph type="title"/>
          </p:nvPr>
        </p:nvSpPr>
        <p:spPr>
          <a:xfrm>
            <a:off x="1676400" y="730250"/>
            <a:ext cx="21024900" cy="1545117"/>
          </a:xfrm>
        </p:spPr>
        <p:txBody>
          <a:bodyPr/>
          <a:lstStyle/>
          <a:p>
            <a:r>
              <a:rPr lang="en-US" sz="4800" dirty="0">
                <a:solidFill>
                  <a:schemeClr val="accent1"/>
                </a:solidFill>
                <a:latin typeface="Acta Book" panose="00000500000000000000" pitchFamily="50" charset="0"/>
              </a:rPr>
              <a:t>Process of the presentation: </a:t>
            </a:r>
          </a:p>
        </p:txBody>
      </p:sp>
      <p:sp>
        <p:nvSpPr>
          <p:cNvPr id="3" name="Content Placeholder 2">
            <a:extLst>
              <a:ext uri="{FF2B5EF4-FFF2-40B4-BE49-F238E27FC236}">
                <a16:creationId xmlns:a16="http://schemas.microsoft.com/office/drawing/2014/main" id="{09B79149-8EDC-E57B-BA4A-80D95FB82AB7}"/>
              </a:ext>
            </a:extLst>
          </p:cNvPr>
          <p:cNvSpPr>
            <a:spLocks noGrp="1"/>
          </p:cNvSpPr>
          <p:nvPr>
            <p:ph idx="1"/>
          </p:nvPr>
        </p:nvSpPr>
        <p:spPr>
          <a:xfrm>
            <a:off x="1675964" y="2275367"/>
            <a:ext cx="21025800" cy="10078583"/>
          </a:xfrm>
        </p:spPr>
        <p:txBody>
          <a:bodyPr/>
          <a:lstStyle/>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About AFSC, history</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Our Mission/Vision and programs</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Methods and approach of AFSC to programming</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Social Justice – AFSC work on Social Justice</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Social Justice from an African perspective</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Division of social justice from an African perspective</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Challenges to social justice</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Reaching out communities for Social Justice at AFSC and Summary</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Reflection questions</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Takeaways</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Citations from Social Justice and Peace builders</a:t>
            </a:r>
          </a:p>
          <a:p>
            <a:pPr marL="914400" indent="-685800">
              <a:lnSpc>
                <a:spcPct val="100000"/>
              </a:lnSpc>
              <a:spcBef>
                <a:spcPts val="0"/>
              </a:spcBef>
              <a:buFont typeface="Arial" panose="020B0604020202020204" pitchFamily="34" charset="0"/>
              <a:buChar char="•"/>
            </a:pPr>
            <a:r>
              <a:rPr lang="en-US" dirty="0">
                <a:solidFill>
                  <a:schemeClr val="accent1"/>
                </a:solidFill>
                <a:latin typeface="Acta Book" panose="00000500000000000000" pitchFamily="50" charset="0"/>
              </a:rPr>
              <a:t>SPICES</a:t>
            </a:r>
            <a:endParaRPr lang="en-US" b="1" dirty="0"/>
          </a:p>
          <a:p>
            <a:pPr marL="914400" indent="-685800">
              <a:buFont typeface="Arial" panose="020B0604020202020204" pitchFamily="34" charset="0"/>
              <a:buChar char="•"/>
            </a:pPr>
            <a:endParaRPr lang="en-US" dirty="0"/>
          </a:p>
          <a:p>
            <a:pPr marL="914400" indent="-685800">
              <a:buFont typeface="Arial" panose="020B0604020202020204" pitchFamily="34" charset="0"/>
              <a:buChar char="•"/>
            </a:pPr>
            <a:endParaRPr lang="en-US" dirty="0"/>
          </a:p>
          <a:p>
            <a:pPr marL="914400" indent="-685800">
              <a:buFont typeface="Arial" panose="020B0604020202020204" pitchFamily="34" charset="0"/>
              <a:buChar char="•"/>
            </a:pPr>
            <a:endParaRPr lang="en-US" dirty="0"/>
          </a:p>
          <a:p>
            <a:pPr marL="914400" indent="-68580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92522B3-3527-5ECC-8104-6B801CB471D7}"/>
              </a:ext>
            </a:extLst>
          </p:cNvPr>
          <p:cNvPicPr>
            <a:picLocks noChangeAspect="1"/>
          </p:cNvPicPr>
          <p:nvPr/>
        </p:nvPicPr>
        <p:blipFill>
          <a:blip r:embed="rId2"/>
          <a:stretch>
            <a:fillRect/>
          </a:stretch>
        </p:blipFill>
        <p:spPr>
          <a:xfrm>
            <a:off x="19197399" y="852170"/>
            <a:ext cx="3893650" cy="1481323"/>
          </a:xfrm>
          <a:prstGeom prst="rect">
            <a:avLst/>
          </a:prstGeom>
        </p:spPr>
      </p:pic>
    </p:spTree>
    <p:extLst>
      <p:ext uri="{BB962C8B-B14F-4D97-AF65-F5344CB8AC3E}">
        <p14:creationId xmlns:p14="http://schemas.microsoft.com/office/powerpoint/2010/main" val="95392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4ABC-195F-5013-5BAC-EE5D46C5B13D}"/>
              </a:ext>
            </a:extLst>
          </p:cNvPr>
          <p:cNvSpPr>
            <a:spLocks noGrp="1"/>
          </p:cNvSpPr>
          <p:nvPr>
            <p:ph type="title"/>
          </p:nvPr>
        </p:nvSpPr>
        <p:spPr>
          <a:xfrm>
            <a:off x="1676400" y="730250"/>
            <a:ext cx="21024900" cy="2651100"/>
          </a:xfrm>
        </p:spPr>
        <p:txBody>
          <a:bodyPr wrap="square" anchor="ctr">
            <a:normAutofit/>
          </a:bodyPr>
          <a:lstStyle/>
          <a:p>
            <a:r>
              <a:rPr lang="en-US" dirty="0"/>
              <a:t>Questions for reflection</a:t>
            </a:r>
          </a:p>
        </p:txBody>
      </p:sp>
      <p:graphicFrame>
        <p:nvGraphicFramePr>
          <p:cNvPr id="5" name="Content Placeholder 2">
            <a:extLst>
              <a:ext uri="{FF2B5EF4-FFF2-40B4-BE49-F238E27FC236}">
                <a16:creationId xmlns:a16="http://schemas.microsoft.com/office/drawing/2014/main" id="{6314056F-5F06-8AFF-761D-4D2807E3438E}"/>
              </a:ext>
            </a:extLst>
          </p:cNvPr>
          <p:cNvGraphicFramePr>
            <a:graphicFrameLocks noGrp="1"/>
          </p:cNvGraphicFramePr>
          <p:nvPr>
            <p:ph idx="1"/>
            <p:extLst>
              <p:ext uri="{D42A27DB-BD31-4B8C-83A1-F6EECF244321}">
                <p14:modId xmlns:p14="http://schemas.microsoft.com/office/powerpoint/2010/main" val="1519210242"/>
              </p:ext>
            </p:extLst>
          </p:nvPr>
        </p:nvGraphicFramePr>
        <p:xfrm>
          <a:off x="1675964" y="3651250"/>
          <a:ext cx="21025800" cy="8702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18C2B046-1037-7C52-F677-CC375C7E2EE2}"/>
              </a:ext>
            </a:extLst>
          </p:cNvPr>
          <p:cNvPicPr>
            <a:picLocks noChangeAspect="1"/>
          </p:cNvPicPr>
          <p:nvPr/>
        </p:nvPicPr>
        <p:blipFill>
          <a:blip r:embed="rId7"/>
          <a:stretch>
            <a:fillRect/>
          </a:stretch>
        </p:blipFill>
        <p:spPr>
          <a:xfrm>
            <a:off x="19197399" y="852170"/>
            <a:ext cx="3893650" cy="1700765"/>
          </a:xfrm>
          <a:prstGeom prst="rect">
            <a:avLst/>
          </a:prstGeom>
        </p:spPr>
      </p:pic>
    </p:spTree>
    <p:extLst>
      <p:ext uri="{BB962C8B-B14F-4D97-AF65-F5344CB8AC3E}">
        <p14:creationId xmlns:p14="http://schemas.microsoft.com/office/powerpoint/2010/main" val="2849706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EBC4-CDEF-26F1-332C-4381D55E3893}"/>
              </a:ext>
            </a:extLst>
          </p:cNvPr>
          <p:cNvSpPr>
            <a:spLocks noGrp="1"/>
          </p:cNvSpPr>
          <p:nvPr>
            <p:ph type="title"/>
          </p:nvPr>
        </p:nvSpPr>
        <p:spPr>
          <a:xfrm>
            <a:off x="1676400" y="730250"/>
            <a:ext cx="21024900" cy="1906624"/>
          </a:xfrm>
        </p:spPr>
        <p:txBody>
          <a:bodyPr/>
          <a:lstStyle/>
          <a:p>
            <a:r>
              <a:rPr lang="en-US" dirty="0">
                <a:solidFill>
                  <a:schemeClr val="accent1"/>
                </a:solidFill>
                <a:latin typeface="Acta Book" panose="00000500000000000000" pitchFamily="50" charset="0"/>
              </a:rPr>
              <a:t>Key take aways</a:t>
            </a:r>
          </a:p>
        </p:txBody>
      </p:sp>
      <p:sp>
        <p:nvSpPr>
          <p:cNvPr id="3" name="Content Placeholder 2">
            <a:extLst>
              <a:ext uri="{FF2B5EF4-FFF2-40B4-BE49-F238E27FC236}">
                <a16:creationId xmlns:a16="http://schemas.microsoft.com/office/drawing/2014/main" id="{8A514455-5A75-0BD3-C936-A9ADF0F0CAA7}"/>
              </a:ext>
            </a:extLst>
          </p:cNvPr>
          <p:cNvSpPr>
            <a:spLocks noGrp="1"/>
          </p:cNvSpPr>
          <p:nvPr>
            <p:ph idx="1"/>
          </p:nvPr>
        </p:nvSpPr>
        <p:spPr>
          <a:xfrm>
            <a:off x="1675964" y="2636874"/>
            <a:ext cx="21025800" cy="9717076"/>
          </a:xfrm>
        </p:spPr>
        <p:txBody>
          <a:bodyPr/>
          <a:lstStyle/>
          <a:p>
            <a:pPr marL="800100" indent="-571500">
              <a:buFont typeface="Arial" panose="020B0604020202020204" pitchFamily="34" charset="0"/>
              <a:buChar char="•"/>
            </a:pPr>
            <a:r>
              <a:rPr lang="en-US" sz="4400" dirty="0">
                <a:solidFill>
                  <a:schemeClr val="accent1"/>
                </a:solidFill>
                <a:latin typeface="Acta Book" panose="00000500000000000000" pitchFamily="50" charset="0"/>
              </a:rPr>
              <a:t>Protect and defend human rights: In countries where authoritarianism is rising, Quakers can serve as protectors of civil liberties.</a:t>
            </a:r>
          </a:p>
          <a:p>
            <a:pPr marL="800100" indent="-571500">
              <a:buFont typeface="Arial" panose="020B0604020202020204" pitchFamily="34" charset="0"/>
              <a:buChar char="•"/>
            </a:pPr>
            <a:r>
              <a:rPr lang="en-US" sz="4400" dirty="0" err="1">
                <a:solidFill>
                  <a:schemeClr val="accent1"/>
                </a:solidFill>
                <a:latin typeface="Acta Book" panose="00000500000000000000" pitchFamily="50" charset="0"/>
              </a:rPr>
              <a:t>Practising</a:t>
            </a:r>
            <a:r>
              <a:rPr lang="en-US" sz="4400" dirty="0">
                <a:solidFill>
                  <a:schemeClr val="accent1"/>
                </a:solidFill>
                <a:latin typeface="Acta Book" panose="00000500000000000000" pitchFamily="50" charset="0"/>
              </a:rPr>
              <a:t> solidarity: “There is that of God in everyone” means that justice must be co-created, not imposed.</a:t>
            </a:r>
          </a:p>
          <a:p>
            <a:pPr marL="800100" indent="-571500">
              <a:buFont typeface="Arial" panose="020B0604020202020204" pitchFamily="34" charset="0"/>
              <a:buChar char="•"/>
            </a:pPr>
            <a:r>
              <a:rPr lang="en-US" sz="4400" dirty="0">
                <a:solidFill>
                  <a:schemeClr val="accent1"/>
                </a:solidFill>
                <a:latin typeface="Acta Book" panose="00000500000000000000" pitchFamily="50" charset="0"/>
              </a:rPr>
              <a:t>Fostering Dialogue and Peacebuilding: In regions torn by war or polarization, Quakers can act as neutral peacebuilders and conflict mediators: Providing safe spaces for dialogue.</a:t>
            </a:r>
          </a:p>
          <a:p>
            <a:pPr marL="800100" indent="-571500">
              <a:buFont typeface="Arial" panose="020B0604020202020204" pitchFamily="34" charset="0"/>
              <a:buChar char="•"/>
            </a:pPr>
            <a:r>
              <a:rPr lang="en-US" sz="4400" dirty="0">
                <a:solidFill>
                  <a:schemeClr val="accent1"/>
                </a:solidFill>
                <a:latin typeface="Acta Book" panose="00000500000000000000" pitchFamily="50" charset="0"/>
              </a:rPr>
              <a:t>Speaking truth to the power: In times of </a:t>
            </a:r>
            <a:r>
              <a:rPr lang="en-US" sz="4400" dirty="0">
                <a:latin typeface="Acta Book" panose="00000500000000000000" pitchFamily="50" charset="0"/>
              </a:rPr>
              <a:t> injustice, they are called to be prophetic voices.</a:t>
            </a:r>
          </a:p>
          <a:p>
            <a:pPr marL="800100" indent="-571500">
              <a:buFont typeface="Arial" panose="020B0604020202020204" pitchFamily="34" charset="0"/>
              <a:buChar char="•"/>
            </a:pPr>
            <a:r>
              <a:rPr lang="en-US" sz="4400" dirty="0">
                <a:solidFill>
                  <a:schemeClr val="accent1"/>
                </a:solidFill>
                <a:latin typeface="Acta Book" panose="00000500000000000000" pitchFamily="50" charset="0"/>
              </a:rPr>
              <a:t>Building global alliances: even with other interfaith groups.</a:t>
            </a:r>
          </a:p>
          <a:p>
            <a:pPr marL="800100" indent="-571500">
              <a:buFont typeface="Arial" panose="020B0604020202020204" pitchFamily="34" charset="0"/>
              <a:buChar char="•"/>
            </a:pPr>
            <a:r>
              <a:rPr lang="en-US" sz="4400" dirty="0">
                <a:solidFill>
                  <a:schemeClr val="accent1"/>
                </a:solidFill>
                <a:latin typeface="Acta Book" panose="00000500000000000000" pitchFamily="50" charset="0"/>
              </a:rPr>
              <a:t>Resisting authoritarianism with nonviolence: joining peaceful protests: Quaker “silent worship” must lead to courageous action.</a:t>
            </a:r>
          </a:p>
          <a:p>
            <a:pPr marL="800100" indent="-571500">
              <a:buFont typeface="Arial" panose="020B0604020202020204" pitchFamily="34" charset="0"/>
              <a:buChar char="•"/>
            </a:pPr>
            <a:endParaRPr lang="en-US" sz="3600" dirty="0">
              <a:solidFill>
                <a:schemeClr val="accent1"/>
              </a:solidFill>
              <a:latin typeface="Acta Book" panose="00000500000000000000" pitchFamily="50" charset="0"/>
            </a:endParaRPr>
          </a:p>
          <a:p>
            <a:pPr marL="800100" indent="-571500">
              <a:buFont typeface="Arial" panose="020B0604020202020204" pitchFamily="34" charset="0"/>
              <a:buChar char="•"/>
            </a:pPr>
            <a:endParaRPr lang="en-US" sz="3600" dirty="0">
              <a:solidFill>
                <a:schemeClr val="accent1"/>
              </a:solidFill>
              <a:latin typeface="Acta Book" panose="00000500000000000000" pitchFamily="50" charset="0"/>
            </a:endParaRPr>
          </a:p>
          <a:p>
            <a:pPr marL="1143000" indent="-914400">
              <a:buAutoNum type="arabicPeriod"/>
            </a:pPr>
            <a:endParaRPr lang="en-US" dirty="0"/>
          </a:p>
        </p:txBody>
      </p:sp>
      <p:pic>
        <p:nvPicPr>
          <p:cNvPr id="4" name="Picture 3">
            <a:extLst>
              <a:ext uri="{FF2B5EF4-FFF2-40B4-BE49-F238E27FC236}">
                <a16:creationId xmlns:a16="http://schemas.microsoft.com/office/drawing/2014/main" id="{B4AF39B0-365F-791E-76B1-80EAF4B489D0}"/>
              </a:ext>
            </a:extLst>
          </p:cNvPr>
          <p:cNvPicPr>
            <a:picLocks noChangeAspect="1"/>
          </p:cNvPicPr>
          <p:nvPr/>
        </p:nvPicPr>
        <p:blipFill>
          <a:blip r:embed="rId2"/>
          <a:stretch>
            <a:fillRect/>
          </a:stretch>
        </p:blipFill>
        <p:spPr>
          <a:xfrm>
            <a:off x="19197399" y="852170"/>
            <a:ext cx="3893650" cy="1481323"/>
          </a:xfrm>
          <a:prstGeom prst="rect">
            <a:avLst/>
          </a:prstGeom>
        </p:spPr>
      </p:pic>
    </p:spTree>
    <p:extLst>
      <p:ext uri="{BB962C8B-B14F-4D97-AF65-F5344CB8AC3E}">
        <p14:creationId xmlns:p14="http://schemas.microsoft.com/office/powerpoint/2010/main" val="379349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8541-2047-541E-FF5C-B4B7B6CA7A27}"/>
              </a:ext>
            </a:extLst>
          </p:cNvPr>
          <p:cNvSpPr>
            <a:spLocks noGrp="1"/>
          </p:cNvSpPr>
          <p:nvPr>
            <p:ph type="title"/>
          </p:nvPr>
        </p:nvSpPr>
        <p:spPr>
          <a:xfrm>
            <a:off x="1676400" y="730250"/>
            <a:ext cx="21024900" cy="2651100"/>
          </a:xfrm>
        </p:spPr>
        <p:txBody>
          <a:bodyPr wrap="square" anchor="ctr">
            <a:normAutofit/>
          </a:bodyPr>
          <a:lstStyle/>
          <a:p>
            <a:r>
              <a:rPr lang="en-US" dirty="0"/>
              <a:t>Social Justice and Peace builders Quotations</a:t>
            </a:r>
          </a:p>
        </p:txBody>
      </p:sp>
      <p:sp>
        <p:nvSpPr>
          <p:cNvPr id="3" name="Content Placeholder 2">
            <a:extLst>
              <a:ext uri="{FF2B5EF4-FFF2-40B4-BE49-F238E27FC236}">
                <a16:creationId xmlns:a16="http://schemas.microsoft.com/office/drawing/2014/main" id="{9D4A38BD-162E-C437-194C-7A64BEA1938A}"/>
              </a:ext>
            </a:extLst>
          </p:cNvPr>
          <p:cNvSpPr>
            <a:spLocks noGrp="1"/>
          </p:cNvSpPr>
          <p:nvPr>
            <p:ph idx="1"/>
          </p:nvPr>
        </p:nvSpPr>
        <p:spPr>
          <a:xfrm>
            <a:off x="4304371" y="2587083"/>
            <a:ext cx="18397392" cy="9766867"/>
          </a:xfrm>
        </p:spPr>
        <p:txBody>
          <a:bodyPr wrap="square" anchor="t">
            <a:normAutofit/>
          </a:bodyPr>
          <a:lstStyle/>
          <a:p>
            <a:r>
              <a:rPr lang="en-US" sz="4000" dirty="0">
                <a:solidFill>
                  <a:schemeClr val="accent1"/>
                </a:solidFill>
                <a:latin typeface="Acta Book" panose="00000500000000000000" pitchFamily="50" charset="0"/>
              </a:rPr>
              <a:t>“Let us see what love can do.” </a:t>
            </a:r>
            <a:r>
              <a:rPr lang="en-US" sz="3600" b="1" i="1" dirty="0">
                <a:solidFill>
                  <a:schemeClr val="accent1"/>
                </a:solidFill>
                <a:latin typeface="Acta Book" panose="00000500000000000000" pitchFamily="50" charset="0"/>
              </a:rPr>
              <a:t>William Penn, Quaker founder &amp; social reformer</a:t>
            </a:r>
          </a:p>
          <a:p>
            <a:r>
              <a:rPr lang="en-US" sz="4000" dirty="0">
                <a:solidFill>
                  <a:schemeClr val="accent1"/>
                </a:solidFill>
                <a:latin typeface="Acta Book" panose="00000500000000000000" pitchFamily="50" charset="0"/>
              </a:rPr>
              <a:t>“Peace is not merely the absence of war. It is the presence of justice.”</a:t>
            </a:r>
            <a:br>
              <a:rPr lang="en-US" sz="4000" dirty="0">
                <a:solidFill>
                  <a:schemeClr val="accent1"/>
                </a:solidFill>
                <a:latin typeface="Acta Book" panose="00000500000000000000" pitchFamily="50" charset="0"/>
              </a:rPr>
            </a:br>
            <a:r>
              <a:rPr lang="en-US" sz="3600" b="1" i="1" dirty="0">
                <a:solidFill>
                  <a:schemeClr val="accent1"/>
                </a:solidFill>
                <a:latin typeface="Acta Book" panose="00000500000000000000" pitchFamily="50" charset="0"/>
              </a:rPr>
              <a:t>Martin Luther King Jr.</a:t>
            </a:r>
          </a:p>
          <a:p>
            <a:r>
              <a:rPr lang="en-US" sz="4000" b="1" dirty="0">
                <a:solidFill>
                  <a:schemeClr val="accent1"/>
                </a:solidFill>
                <a:latin typeface="Acta Book" panose="00000500000000000000" pitchFamily="50" charset="0"/>
              </a:rPr>
              <a:t>“</a:t>
            </a:r>
            <a:r>
              <a:rPr lang="en-US" sz="4000" dirty="0">
                <a:solidFill>
                  <a:schemeClr val="accent1"/>
                </a:solidFill>
                <a:latin typeface="Acta Book" panose="00000500000000000000" pitchFamily="50" charset="0"/>
              </a:rPr>
              <a:t>Freedom is never voluntarily given by the oppressor; it must be demanded by the oppressed.” </a:t>
            </a:r>
            <a:r>
              <a:rPr lang="en-US" sz="3600" b="1" i="1" dirty="0">
                <a:solidFill>
                  <a:schemeClr val="accent1"/>
                </a:solidFill>
                <a:latin typeface="Acta Book" panose="00000500000000000000" pitchFamily="50" charset="0"/>
              </a:rPr>
              <a:t>Martin Luther King Jr.</a:t>
            </a:r>
          </a:p>
          <a:p>
            <a:r>
              <a:rPr lang="en-US" sz="4000" dirty="0">
                <a:solidFill>
                  <a:schemeClr val="accent1"/>
                </a:solidFill>
                <a:latin typeface="Acta Book" panose="00000500000000000000" pitchFamily="50" charset="0"/>
              </a:rPr>
              <a:t>“You cannot protect the environment unless you empower people, you inform them, and you help them understand that these resources are their own” </a:t>
            </a:r>
            <a:r>
              <a:rPr lang="en-US" sz="3600" b="1" i="1" dirty="0">
                <a:solidFill>
                  <a:schemeClr val="accent1"/>
                </a:solidFill>
                <a:latin typeface="Acta Book" panose="00000500000000000000" pitchFamily="50" charset="0"/>
              </a:rPr>
              <a:t>Prof. Wangari Maathai, Nobel Laureate</a:t>
            </a:r>
          </a:p>
          <a:p>
            <a:r>
              <a:rPr lang="en-US" sz="4000" dirty="0">
                <a:solidFill>
                  <a:schemeClr val="accent1"/>
                </a:solidFill>
                <a:latin typeface="Acta Book" panose="00000500000000000000" pitchFamily="50" charset="0"/>
              </a:rPr>
              <a:t>“You can never leave footprints that last if you are always walking on tiptoe. </a:t>
            </a:r>
            <a:r>
              <a:rPr lang="en-US" sz="3600" b="1" i="1" dirty="0" err="1">
                <a:solidFill>
                  <a:schemeClr val="accent1"/>
                </a:solidFill>
                <a:latin typeface="Acta Book" panose="00000500000000000000" pitchFamily="50" charset="0"/>
              </a:rPr>
              <a:t>Leymah</a:t>
            </a:r>
            <a:r>
              <a:rPr lang="en-US" sz="3600" b="1" i="1" dirty="0">
                <a:solidFill>
                  <a:schemeClr val="accent1"/>
                </a:solidFill>
                <a:latin typeface="Acta Book" panose="00000500000000000000" pitchFamily="50" charset="0"/>
              </a:rPr>
              <a:t> Gbowee (Liberia) – Nobel Laureate</a:t>
            </a:r>
          </a:p>
          <a:p>
            <a:endParaRPr lang="en-US" sz="4000" i="1" dirty="0">
              <a:solidFill>
                <a:schemeClr val="accent1"/>
              </a:solidFill>
              <a:latin typeface="Acta Book" panose="00000500000000000000" pitchFamily="50" charset="0"/>
            </a:endParaRPr>
          </a:p>
          <a:p>
            <a:r>
              <a:rPr lang="en-US" sz="4000" dirty="0">
                <a:solidFill>
                  <a:schemeClr val="accent1"/>
                </a:solidFill>
                <a:latin typeface="Acta Book" panose="00000500000000000000" pitchFamily="50" charset="0"/>
              </a:rPr>
              <a:t>“Do your little bit of good where you are; it’s those little bits of good put together that overwhelm the world.” </a:t>
            </a:r>
            <a:r>
              <a:rPr lang="en-US" sz="3600" b="1" i="1" dirty="0">
                <a:solidFill>
                  <a:schemeClr val="accent1"/>
                </a:solidFill>
                <a:latin typeface="Acta Book" panose="00000500000000000000" pitchFamily="50" charset="0"/>
              </a:rPr>
              <a:t>Desmond Tutu – Nobel Laurent</a:t>
            </a:r>
            <a:endParaRPr lang="en-US" sz="3600" b="1" dirty="0">
              <a:solidFill>
                <a:schemeClr val="accent1"/>
              </a:solidFill>
              <a:latin typeface="Acta Book" panose="00000500000000000000" pitchFamily="50" charset="0"/>
            </a:endParaRPr>
          </a:p>
        </p:txBody>
      </p:sp>
      <p:pic>
        <p:nvPicPr>
          <p:cNvPr id="4" name="Picture 3">
            <a:extLst>
              <a:ext uri="{FF2B5EF4-FFF2-40B4-BE49-F238E27FC236}">
                <a16:creationId xmlns:a16="http://schemas.microsoft.com/office/drawing/2014/main" id="{F596F486-A895-3CBB-CD39-C3BC76A34CC8}"/>
              </a:ext>
            </a:extLst>
          </p:cNvPr>
          <p:cNvPicPr>
            <a:picLocks noChangeAspect="1"/>
          </p:cNvPicPr>
          <p:nvPr/>
        </p:nvPicPr>
        <p:blipFill>
          <a:blip r:embed="rId2"/>
          <a:stretch>
            <a:fillRect/>
          </a:stretch>
        </p:blipFill>
        <p:spPr>
          <a:xfrm>
            <a:off x="1190848" y="6921875"/>
            <a:ext cx="2778986" cy="2161450"/>
          </a:xfrm>
          <a:prstGeom prst="rect">
            <a:avLst/>
          </a:prstGeom>
          <a:noFill/>
          <a:ln>
            <a:noFill/>
          </a:ln>
        </p:spPr>
      </p:pic>
    </p:spTree>
    <p:extLst>
      <p:ext uri="{BB962C8B-B14F-4D97-AF65-F5344CB8AC3E}">
        <p14:creationId xmlns:p14="http://schemas.microsoft.com/office/powerpoint/2010/main" val="2306728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2CE12-C249-9876-3EAE-F6772EA74609}"/>
              </a:ext>
            </a:extLst>
          </p:cNvPr>
          <p:cNvSpPr>
            <a:spLocks noGrp="1"/>
          </p:cNvSpPr>
          <p:nvPr>
            <p:ph type="title"/>
          </p:nvPr>
        </p:nvSpPr>
        <p:spPr>
          <a:xfrm>
            <a:off x="1676400" y="730250"/>
            <a:ext cx="21024900" cy="2034215"/>
          </a:xfrm>
        </p:spPr>
        <p:txBody>
          <a:bodyPr/>
          <a:lstStyle/>
          <a:p>
            <a:r>
              <a:rPr lang="en-US" sz="4800" b="1" dirty="0">
                <a:solidFill>
                  <a:schemeClr val="accent1"/>
                </a:solidFill>
                <a:latin typeface="Acta Book" panose="00000500000000000000" pitchFamily="50" charset="0"/>
              </a:rPr>
              <a:t>Quaker Values and testimonies: </a:t>
            </a:r>
            <a:r>
              <a:rPr lang="en-US" altLang="en-US" sz="4800" b="1" dirty="0">
                <a:solidFill>
                  <a:schemeClr val="accent1"/>
                </a:solidFill>
                <a:latin typeface="Acta Book" panose="00000500000000000000" pitchFamily="50" charset="0"/>
              </a:rPr>
              <a:t>SPICES</a:t>
            </a:r>
            <a:br>
              <a:rPr lang="en-US" altLang="en-US" sz="4800" b="1" dirty="0">
                <a:solidFill>
                  <a:schemeClr val="accent1"/>
                </a:solidFill>
                <a:latin typeface="Acta Book" panose="00000500000000000000" pitchFamily="50" charset="0"/>
              </a:rPr>
            </a:br>
            <a:r>
              <a:rPr lang="en-US" sz="4800" b="1" dirty="0">
                <a:solidFill>
                  <a:schemeClr val="accent1"/>
                </a:solidFill>
                <a:latin typeface="Acta Book" panose="00000500000000000000" pitchFamily="50" charset="0"/>
              </a:rPr>
              <a:t> </a:t>
            </a:r>
          </a:p>
        </p:txBody>
      </p:sp>
      <p:sp>
        <p:nvSpPr>
          <p:cNvPr id="3" name="Content Placeholder 2">
            <a:extLst>
              <a:ext uri="{FF2B5EF4-FFF2-40B4-BE49-F238E27FC236}">
                <a16:creationId xmlns:a16="http://schemas.microsoft.com/office/drawing/2014/main" id="{724113D5-D017-A59F-B4BB-85D0D7C8AAAB}"/>
              </a:ext>
            </a:extLst>
          </p:cNvPr>
          <p:cNvSpPr>
            <a:spLocks noGrp="1"/>
          </p:cNvSpPr>
          <p:nvPr>
            <p:ph idx="1"/>
          </p:nvPr>
        </p:nvSpPr>
        <p:spPr>
          <a:xfrm>
            <a:off x="1675964" y="2764465"/>
            <a:ext cx="21025800" cy="9589485"/>
          </a:xfrm>
        </p:spPr>
        <p:txBody>
          <a:bodyPr/>
          <a:lstStyle/>
          <a:p>
            <a:pPr marL="914400" indent="-685800">
              <a:buFont typeface="Arial" panose="020B0604020202020204" pitchFamily="34" charset="0"/>
              <a:buChar char="•"/>
            </a:pPr>
            <a:r>
              <a:rPr lang="en-US" altLang="en-US" b="1" dirty="0">
                <a:solidFill>
                  <a:schemeClr val="accent1"/>
                </a:solidFill>
                <a:latin typeface="Acta Book" panose="00000500000000000000" pitchFamily="50" charset="0"/>
              </a:rPr>
              <a:t>Simplicity</a:t>
            </a:r>
            <a:r>
              <a:rPr lang="en-US" altLang="en-US" dirty="0">
                <a:solidFill>
                  <a:schemeClr val="accent1"/>
                </a:solidFill>
                <a:latin typeface="Acta Book" panose="00000500000000000000" pitchFamily="50" charset="0"/>
              </a:rPr>
              <a:t>: Challenge consumerism and economic injustice.</a:t>
            </a:r>
          </a:p>
          <a:p>
            <a:pPr marL="914400" indent="-685800">
              <a:buFont typeface="Arial" panose="020B0604020202020204" pitchFamily="34" charset="0"/>
              <a:buChar char="•"/>
            </a:pPr>
            <a:r>
              <a:rPr lang="en-US" altLang="en-US" b="1" dirty="0">
                <a:solidFill>
                  <a:schemeClr val="accent1"/>
                </a:solidFill>
                <a:latin typeface="Acta Book" panose="00000500000000000000" pitchFamily="50" charset="0"/>
              </a:rPr>
              <a:t>Peace</a:t>
            </a:r>
            <a:r>
              <a:rPr lang="en-US" altLang="en-US" dirty="0">
                <a:solidFill>
                  <a:schemeClr val="accent1"/>
                </a:solidFill>
                <a:latin typeface="Acta Book" panose="00000500000000000000" pitchFamily="50" charset="0"/>
              </a:rPr>
              <a:t>: Oppose war, militarism, and arms trade. Support nonviolent resistance movements.</a:t>
            </a:r>
          </a:p>
          <a:p>
            <a:pPr marL="914400" indent="-685800">
              <a:buFont typeface="Arial" panose="020B0604020202020204" pitchFamily="34" charset="0"/>
              <a:buChar char="•"/>
            </a:pPr>
            <a:r>
              <a:rPr lang="en-US" altLang="en-US" b="1" dirty="0">
                <a:solidFill>
                  <a:schemeClr val="accent1"/>
                </a:solidFill>
                <a:latin typeface="Acta Book" panose="00000500000000000000" pitchFamily="50" charset="0"/>
              </a:rPr>
              <a:t>Integrity</a:t>
            </a:r>
            <a:r>
              <a:rPr lang="en-US" altLang="en-US" dirty="0">
                <a:solidFill>
                  <a:schemeClr val="accent1"/>
                </a:solidFill>
                <a:latin typeface="Acta Book" panose="00000500000000000000" pitchFamily="50" charset="0"/>
              </a:rPr>
              <a:t>: Speak truth to power, even when it is dangerous.</a:t>
            </a:r>
          </a:p>
          <a:p>
            <a:pPr marL="914400" indent="-685800">
              <a:buFont typeface="Arial" panose="020B0604020202020204" pitchFamily="34" charset="0"/>
              <a:buChar char="•"/>
            </a:pPr>
            <a:r>
              <a:rPr lang="en-US" altLang="en-US" b="1" dirty="0">
                <a:solidFill>
                  <a:schemeClr val="accent1"/>
                </a:solidFill>
                <a:latin typeface="Acta Book" panose="00000500000000000000" pitchFamily="50" charset="0"/>
              </a:rPr>
              <a:t>Community</a:t>
            </a:r>
            <a:r>
              <a:rPr lang="en-US" altLang="en-US" dirty="0">
                <a:solidFill>
                  <a:schemeClr val="accent1"/>
                </a:solidFill>
                <a:latin typeface="Acta Book" panose="00000500000000000000" pitchFamily="50" charset="0"/>
              </a:rPr>
              <a:t>: Build mutual aid networks and grassroots solidarity.</a:t>
            </a:r>
          </a:p>
          <a:p>
            <a:pPr marL="914400" indent="-685800">
              <a:buFont typeface="Arial" panose="020B0604020202020204" pitchFamily="34" charset="0"/>
              <a:buChar char="•"/>
            </a:pPr>
            <a:r>
              <a:rPr lang="en-US" altLang="en-US" b="1" dirty="0">
                <a:solidFill>
                  <a:schemeClr val="accent1"/>
                </a:solidFill>
                <a:latin typeface="Acta Book" panose="00000500000000000000" pitchFamily="50" charset="0"/>
              </a:rPr>
              <a:t>Equality</a:t>
            </a:r>
            <a:r>
              <a:rPr lang="en-US" altLang="en-US" dirty="0">
                <a:solidFill>
                  <a:schemeClr val="accent1"/>
                </a:solidFill>
                <a:latin typeface="Acta Book" panose="00000500000000000000" pitchFamily="50" charset="0"/>
              </a:rPr>
              <a:t>: Stand against racism, xenophobia, patriarchy, and homophobia</a:t>
            </a:r>
            <a:endParaRPr lang="en-US" altLang="en-US" b="1" dirty="0">
              <a:solidFill>
                <a:schemeClr val="accent1"/>
              </a:solidFill>
              <a:latin typeface="Acta Book" panose="00000500000000000000" pitchFamily="50" charset="0"/>
            </a:endParaRPr>
          </a:p>
          <a:p>
            <a:pPr marL="914400" indent="-685800">
              <a:buFont typeface="Arial" panose="020B0604020202020204" pitchFamily="34" charset="0"/>
              <a:buChar char="•"/>
            </a:pPr>
            <a:r>
              <a:rPr lang="en-US" altLang="en-US" b="1" dirty="0">
                <a:solidFill>
                  <a:schemeClr val="accent1"/>
                </a:solidFill>
                <a:latin typeface="Acta Book" panose="00000500000000000000" pitchFamily="50" charset="0"/>
              </a:rPr>
              <a:t>Stewardship</a:t>
            </a:r>
            <a:r>
              <a:rPr lang="en-US" altLang="en-US" dirty="0">
                <a:solidFill>
                  <a:schemeClr val="accent1"/>
                </a:solidFill>
                <a:latin typeface="Acta Book" panose="00000500000000000000" pitchFamily="50" charset="0"/>
              </a:rPr>
              <a:t>: Defend climate justice, especially for those most affected</a:t>
            </a:r>
          </a:p>
          <a:p>
            <a:endParaRPr lang="en-US" dirty="0"/>
          </a:p>
        </p:txBody>
      </p:sp>
      <p:pic>
        <p:nvPicPr>
          <p:cNvPr id="4" name="Picture 3">
            <a:extLst>
              <a:ext uri="{FF2B5EF4-FFF2-40B4-BE49-F238E27FC236}">
                <a16:creationId xmlns:a16="http://schemas.microsoft.com/office/drawing/2014/main" id="{D7A741A2-C9CC-D665-9C14-2C0FB962D540}"/>
              </a:ext>
            </a:extLst>
          </p:cNvPr>
          <p:cNvPicPr>
            <a:picLocks noChangeAspect="1"/>
          </p:cNvPicPr>
          <p:nvPr/>
        </p:nvPicPr>
        <p:blipFill>
          <a:blip r:embed="rId2"/>
          <a:stretch>
            <a:fillRect/>
          </a:stretch>
        </p:blipFill>
        <p:spPr>
          <a:xfrm>
            <a:off x="17969024" y="852170"/>
            <a:ext cx="3848986" cy="1481323"/>
          </a:xfrm>
          <a:prstGeom prst="rect">
            <a:avLst/>
          </a:prstGeom>
        </p:spPr>
      </p:pic>
    </p:spTree>
    <p:extLst>
      <p:ext uri="{BB962C8B-B14F-4D97-AF65-F5344CB8AC3E}">
        <p14:creationId xmlns:p14="http://schemas.microsoft.com/office/powerpoint/2010/main" val="3084339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01590" y="2371244"/>
            <a:ext cx="14681037" cy="8973513"/>
            <a:chOff x="0" y="0"/>
            <a:chExt cx="3753864" cy="2294480"/>
          </a:xfrm>
        </p:grpSpPr>
        <p:sp>
          <p:nvSpPr>
            <p:cNvPr id="3" name="Freeform 3"/>
            <p:cNvSpPr/>
            <p:nvPr/>
          </p:nvSpPr>
          <p:spPr>
            <a:xfrm>
              <a:off x="0" y="0"/>
              <a:ext cx="3753864" cy="2294480"/>
            </a:xfrm>
            <a:custGeom>
              <a:avLst/>
              <a:gdLst/>
              <a:ahLst/>
              <a:cxnLst/>
              <a:rect l="l" t="t" r="r" b="b"/>
              <a:pathLst>
                <a:path w="3753864" h="2294480">
                  <a:moveTo>
                    <a:pt x="7732" y="0"/>
                  </a:moveTo>
                  <a:lnTo>
                    <a:pt x="3746132" y="0"/>
                  </a:lnTo>
                  <a:cubicBezTo>
                    <a:pt x="3750402" y="0"/>
                    <a:pt x="3753864" y="3462"/>
                    <a:pt x="3753864" y="7732"/>
                  </a:cubicBezTo>
                  <a:lnTo>
                    <a:pt x="3753864" y="2286748"/>
                  </a:lnTo>
                  <a:cubicBezTo>
                    <a:pt x="3753864" y="2291019"/>
                    <a:pt x="3750402" y="2294480"/>
                    <a:pt x="3746132" y="2294480"/>
                  </a:cubicBezTo>
                  <a:lnTo>
                    <a:pt x="7732" y="2294480"/>
                  </a:lnTo>
                  <a:cubicBezTo>
                    <a:pt x="3462" y="2294480"/>
                    <a:pt x="0" y="2291019"/>
                    <a:pt x="0" y="2286748"/>
                  </a:cubicBezTo>
                  <a:lnTo>
                    <a:pt x="0" y="7732"/>
                  </a:lnTo>
                  <a:cubicBezTo>
                    <a:pt x="0" y="3462"/>
                    <a:pt x="3462" y="0"/>
                    <a:pt x="7732" y="0"/>
                  </a:cubicBezTo>
                  <a:close/>
                </a:path>
              </a:pathLst>
            </a:custGeom>
            <a:solidFill>
              <a:srgbClr val="D9D9D9"/>
            </a:solidFill>
            <a:ln cap="sq">
              <a:noFill/>
              <a:prstDash val="solid"/>
              <a:miter/>
            </a:ln>
          </p:spPr>
          <p:txBody>
            <a:bodyPr/>
            <a:lstStyle/>
            <a:p>
              <a:endParaRPr lang="en-US" sz="1866"/>
            </a:p>
          </p:txBody>
        </p:sp>
        <p:sp>
          <p:nvSpPr>
            <p:cNvPr id="4" name="TextBox 4"/>
            <p:cNvSpPr txBox="1"/>
            <p:nvPr/>
          </p:nvSpPr>
          <p:spPr>
            <a:xfrm>
              <a:off x="0" y="-104775"/>
              <a:ext cx="3753864" cy="2399255"/>
            </a:xfrm>
            <a:prstGeom prst="rect">
              <a:avLst/>
            </a:prstGeom>
          </p:spPr>
          <p:txBody>
            <a:bodyPr lIns="69255" tIns="69255" rIns="69255" bIns="69255" rtlCol="0" anchor="ctr"/>
            <a:lstStyle/>
            <a:p>
              <a:pPr algn="ctr">
                <a:lnSpc>
                  <a:spcPts val="3222"/>
                </a:lnSpc>
              </a:pPr>
              <a:endParaRPr sz="1866"/>
            </a:p>
          </p:txBody>
        </p:sp>
      </p:grpSp>
      <p:sp>
        <p:nvSpPr>
          <p:cNvPr id="5" name="TextBox 5"/>
          <p:cNvSpPr txBox="1"/>
          <p:nvPr/>
        </p:nvSpPr>
        <p:spPr>
          <a:xfrm>
            <a:off x="7908435" y="5721526"/>
            <a:ext cx="12467344" cy="2641749"/>
          </a:xfrm>
          <a:prstGeom prst="rect">
            <a:avLst/>
          </a:prstGeom>
        </p:spPr>
        <p:txBody>
          <a:bodyPr lIns="0" tIns="0" rIns="0" bIns="0" rtlCol="0" anchor="t">
            <a:spAutoFit/>
          </a:bodyPr>
          <a:lstStyle/>
          <a:p>
            <a:pPr algn="ctr">
              <a:lnSpc>
                <a:spcPts val="10264"/>
              </a:lnSpc>
            </a:pPr>
            <a:r>
              <a:rPr lang="en-US" sz="9331" b="1">
                <a:latin typeface="Poppins Bold"/>
                <a:ea typeface="Poppins Bold"/>
                <a:cs typeface="Poppins Bold"/>
                <a:sym typeface="Poppins Bold"/>
              </a:rPr>
              <a:t>THANK YOU FOR YOUR TIME</a:t>
            </a:r>
          </a:p>
        </p:txBody>
      </p:sp>
      <p:sp>
        <p:nvSpPr>
          <p:cNvPr id="6" name="Freeform 6"/>
          <p:cNvSpPr/>
          <p:nvPr/>
        </p:nvSpPr>
        <p:spPr>
          <a:xfrm rot="-5400000">
            <a:off x="19847868" y="-2177576"/>
            <a:ext cx="5292052" cy="4358727"/>
          </a:xfrm>
          <a:custGeom>
            <a:avLst/>
            <a:gdLst/>
            <a:ahLst/>
            <a:cxnLst/>
            <a:rect l="l" t="t" r="r" b="b"/>
            <a:pathLst>
              <a:path w="3970073" h="3269897">
                <a:moveTo>
                  <a:pt x="0" y="0"/>
                </a:moveTo>
                <a:lnTo>
                  <a:pt x="3970073" y="0"/>
                </a:lnTo>
                <a:lnTo>
                  <a:pt x="3970073" y="3269896"/>
                </a:lnTo>
                <a:lnTo>
                  <a:pt x="0" y="32698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866"/>
          </a:p>
        </p:txBody>
      </p:sp>
      <p:sp>
        <p:nvSpPr>
          <p:cNvPr id="7" name="Freeform 7"/>
          <p:cNvSpPr/>
          <p:nvPr/>
        </p:nvSpPr>
        <p:spPr>
          <a:xfrm>
            <a:off x="10796444" y="11131451"/>
            <a:ext cx="9751060" cy="301396"/>
          </a:xfrm>
          <a:custGeom>
            <a:avLst/>
            <a:gdLst/>
            <a:ahLst/>
            <a:cxnLst/>
            <a:rect l="l" t="t" r="r" b="b"/>
            <a:pathLst>
              <a:path w="7315200" h="226106">
                <a:moveTo>
                  <a:pt x="0" y="0"/>
                </a:moveTo>
                <a:lnTo>
                  <a:pt x="7315200" y="0"/>
                </a:lnTo>
                <a:lnTo>
                  <a:pt x="7315200" y="226106"/>
                </a:lnTo>
                <a:lnTo>
                  <a:pt x="0" y="226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66"/>
          </a:p>
        </p:txBody>
      </p:sp>
      <p:sp>
        <p:nvSpPr>
          <p:cNvPr id="8" name="Freeform 8"/>
          <p:cNvSpPr/>
          <p:nvPr/>
        </p:nvSpPr>
        <p:spPr>
          <a:xfrm>
            <a:off x="8138040" y="2220545"/>
            <a:ext cx="9751060" cy="301396"/>
          </a:xfrm>
          <a:custGeom>
            <a:avLst/>
            <a:gdLst/>
            <a:ahLst/>
            <a:cxnLst/>
            <a:rect l="l" t="t" r="r" b="b"/>
            <a:pathLst>
              <a:path w="7315200" h="226106">
                <a:moveTo>
                  <a:pt x="0" y="0"/>
                </a:moveTo>
                <a:lnTo>
                  <a:pt x="7315200" y="0"/>
                </a:lnTo>
                <a:lnTo>
                  <a:pt x="7315200" y="226106"/>
                </a:lnTo>
                <a:lnTo>
                  <a:pt x="0" y="226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66"/>
          </a:p>
        </p:txBody>
      </p:sp>
      <p:sp>
        <p:nvSpPr>
          <p:cNvPr id="9" name="Freeform 9"/>
          <p:cNvSpPr/>
          <p:nvPr/>
        </p:nvSpPr>
        <p:spPr>
          <a:xfrm rot="-5400000">
            <a:off x="17235180" y="6945827"/>
            <a:ext cx="8412618" cy="260027"/>
          </a:xfrm>
          <a:custGeom>
            <a:avLst/>
            <a:gdLst/>
            <a:ahLst/>
            <a:cxnLst/>
            <a:rect l="l" t="t" r="r" b="b"/>
            <a:pathLst>
              <a:path w="6311107" h="195071">
                <a:moveTo>
                  <a:pt x="0" y="0"/>
                </a:moveTo>
                <a:lnTo>
                  <a:pt x="6311108" y="0"/>
                </a:lnTo>
                <a:lnTo>
                  <a:pt x="6311108" y="195071"/>
                </a:lnTo>
                <a:lnTo>
                  <a:pt x="0" y="1950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66"/>
          </a:p>
        </p:txBody>
      </p:sp>
      <p:sp>
        <p:nvSpPr>
          <p:cNvPr id="10" name="Freeform 10"/>
          <p:cNvSpPr/>
          <p:nvPr/>
        </p:nvSpPr>
        <p:spPr>
          <a:xfrm flipH="1">
            <a:off x="21571502" y="8624942"/>
            <a:ext cx="3109315" cy="5738668"/>
          </a:xfrm>
          <a:custGeom>
            <a:avLst/>
            <a:gdLst/>
            <a:ahLst/>
            <a:cxnLst/>
            <a:rect l="l" t="t" r="r" b="b"/>
            <a:pathLst>
              <a:path w="2332594" h="4305122">
                <a:moveTo>
                  <a:pt x="2332594" y="0"/>
                </a:moveTo>
                <a:lnTo>
                  <a:pt x="0" y="0"/>
                </a:lnTo>
                <a:lnTo>
                  <a:pt x="0" y="4305122"/>
                </a:lnTo>
                <a:lnTo>
                  <a:pt x="2332594" y="4305122"/>
                </a:lnTo>
                <a:lnTo>
                  <a:pt x="233259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866"/>
          </a:p>
        </p:txBody>
      </p:sp>
      <p:sp>
        <p:nvSpPr>
          <p:cNvPr id="11" name="Freeform 11"/>
          <p:cNvSpPr/>
          <p:nvPr/>
        </p:nvSpPr>
        <p:spPr>
          <a:xfrm rot="-5400000">
            <a:off x="-2049956" y="-1955858"/>
            <a:ext cx="5292052" cy="4358727"/>
          </a:xfrm>
          <a:custGeom>
            <a:avLst/>
            <a:gdLst/>
            <a:ahLst/>
            <a:cxnLst/>
            <a:rect l="l" t="t" r="r" b="b"/>
            <a:pathLst>
              <a:path w="3970073" h="3269897">
                <a:moveTo>
                  <a:pt x="0" y="0"/>
                </a:moveTo>
                <a:lnTo>
                  <a:pt x="3970074" y="0"/>
                </a:lnTo>
                <a:lnTo>
                  <a:pt x="3970074" y="3269897"/>
                </a:lnTo>
                <a:lnTo>
                  <a:pt x="0" y="32698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866"/>
          </a:p>
        </p:txBody>
      </p:sp>
      <p:sp>
        <p:nvSpPr>
          <p:cNvPr id="12" name="Freeform 12"/>
          <p:cNvSpPr/>
          <p:nvPr/>
        </p:nvSpPr>
        <p:spPr>
          <a:xfrm>
            <a:off x="789205" y="948012"/>
            <a:ext cx="8072788" cy="12098183"/>
          </a:xfrm>
          <a:custGeom>
            <a:avLst/>
            <a:gdLst/>
            <a:ahLst/>
            <a:cxnLst/>
            <a:rect l="l" t="t" r="r" b="b"/>
            <a:pathLst>
              <a:path w="6056168" h="9076001">
                <a:moveTo>
                  <a:pt x="0" y="0"/>
                </a:moveTo>
                <a:lnTo>
                  <a:pt x="6056168" y="0"/>
                </a:lnTo>
                <a:lnTo>
                  <a:pt x="6056168" y="9076001"/>
                </a:lnTo>
                <a:lnTo>
                  <a:pt x="0" y="90760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866"/>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9"/>
        </a:solidFill>
        <a:effectLst/>
      </p:bgPr>
    </p:bg>
    <p:spTree>
      <p:nvGrpSpPr>
        <p:cNvPr id="1" name="Shape 651"/>
        <p:cNvGrpSpPr/>
        <p:nvPr/>
      </p:nvGrpSpPr>
      <p:grpSpPr>
        <a:xfrm>
          <a:off x="0" y="0"/>
          <a:ext cx="0" cy="0"/>
          <a:chOff x="0" y="0"/>
          <a:chExt cx="0" cy="0"/>
        </a:xfrm>
      </p:grpSpPr>
      <p:sp>
        <p:nvSpPr>
          <p:cNvPr id="652" name="Google Shape;652;p19"/>
          <p:cNvSpPr txBox="1"/>
          <p:nvPr/>
        </p:nvSpPr>
        <p:spPr>
          <a:xfrm>
            <a:off x="12188825" y="5478634"/>
            <a:ext cx="10647804" cy="6238445"/>
          </a:xfrm>
          <a:prstGeom prst="rect">
            <a:avLst/>
          </a:prstGeom>
          <a:noFill/>
          <a:ln>
            <a:noFill/>
          </a:ln>
        </p:spPr>
        <p:txBody>
          <a:bodyPr spcFirstLastPara="1" wrap="square" lIns="91425" tIns="45700" rIns="91425" bIns="45700" anchor="t" anchorCtr="0">
            <a:noAutofit/>
          </a:bodyPr>
          <a:lstStyle/>
          <a:p>
            <a:pPr lvl="0" algn="just">
              <a:lnSpc>
                <a:spcPct val="145714"/>
              </a:lnSpc>
            </a:pPr>
            <a:r>
              <a:rPr lang="en-US" sz="3600" dirty="0">
                <a:solidFill>
                  <a:schemeClr val="accent1"/>
                </a:solidFill>
                <a:latin typeface="Libre Franklin Light"/>
                <a:ea typeface="Libre Franklin Light"/>
                <a:cs typeface="Libre Franklin Light"/>
                <a:sym typeface="Libre Franklin Light"/>
              </a:rPr>
              <a:t>The American Friends Service Committee (AFSC) was founded in 1917 during World War I to give young conscientious </a:t>
            </a:r>
            <a:r>
              <a:rPr lang="en-US" sz="3600" dirty="0">
                <a:solidFill>
                  <a:schemeClr val="accent1"/>
                </a:solidFill>
                <a:latin typeface="Libre Franklin Light"/>
              </a:rPr>
              <a:t>objectors ways to serve without joining the military or taking lives</a:t>
            </a:r>
            <a:r>
              <a:rPr lang="en-US" sz="3600" dirty="0">
                <a:solidFill>
                  <a:schemeClr val="accent1"/>
                </a:solidFill>
                <a:latin typeface="Libre Franklin Light"/>
                <a:sym typeface="Libre Franklin Light"/>
              </a:rPr>
              <a:t>. </a:t>
            </a:r>
            <a:r>
              <a:rPr lang="en-US" sz="3600" dirty="0">
                <a:solidFill>
                  <a:schemeClr val="accent1"/>
                </a:solidFill>
                <a:latin typeface="Libre Franklin Light"/>
                <a:ea typeface="Libre Franklin Light"/>
                <a:cs typeface="Libre Franklin Light"/>
                <a:sym typeface="Libre Franklin Light"/>
              </a:rPr>
              <a:t>Since 1917, the American Friends Service Committee has been building peaceful communities  all over the world</a:t>
            </a:r>
            <a:r>
              <a:rPr lang="en-US" sz="3600" dirty="0">
                <a:solidFill>
                  <a:schemeClr val="dk1"/>
                </a:solidFill>
                <a:latin typeface="Libre Franklin Light"/>
                <a:ea typeface="Libre Franklin Light"/>
                <a:cs typeface="Libre Franklin Light"/>
                <a:sym typeface="Libre Franklin Light"/>
              </a:rPr>
              <a:t>.  </a:t>
            </a:r>
          </a:p>
        </p:txBody>
      </p:sp>
      <p:sp>
        <p:nvSpPr>
          <p:cNvPr id="653" name="Google Shape;653;p19"/>
          <p:cNvSpPr/>
          <p:nvPr/>
        </p:nvSpPr>
        <p:spPr>
          <a:xfrm>
            <a:off x="13943499" y="4552480"/>
            <a:ext cx="3134266" cy="149754"/>
          </a:xfrm>
          <a:prstGeom prst="rect">
            <a:avLst/>
          </a:prstGeom>
          <a:solidFill>
            <a:srgbClr val="F05B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dk2"/>
              </a:solidFill>
              <a:latin typeface="Lato Light"/>
              <a:ea typeface="Lato Light"/>
              <a:cs typeface="Lato Light"/>
              <a:sym typeface="Lato Light"/>
            </a:endParaRPr>
          </a:p>
        </p:txBody>
      </p:sp>
      <p:sp>
        <p:nvSpPr>
          <p:cNvPr id="654" name="Google Shape;654;p19"/>
          <p:cNvSpPr txBox="1"/>
          <p:nvPr/>
        </p:nvSpPr>
        <p:spPr>
          <a:xfrm>
            <a:off x="13779125" y="2220662"/>
            <a:ext cx="7746900" cy="16464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600" b="1">
                <a:solidFill>
                  <a:srgbClr val="434343"/>
                </a:solidFill>
                <a:latin typeface="Libre Franklin SemiBold"/>
                <a:ea typeface="Libre Franklin SemiBold"/>
                <a:cs typeface="Libre Franklin SemiBold"/>
                <a:sym typeface="Libre Franklin SemiBold"/>
              </a:rPr>
              <a:t>History</a:t>
            </a:r>
            <a:endParaRPr sz="9600" b="1">
              <a:solidFill>
                <a:srgbClr val="434343"/>
              </a:solidFill>
              <a:latin typeface="Libre Franklin SemiBold"/>
              <a:ea typeface="Libre Franklin SemiBold"/>
              <a:cs typeface="Libre Franklin SemiBold"/>
              <a:sym typeface="Libre Franklin SemiBold"/>
            </a:endParaRPr>
          </a:p>
        </p:txBody>
      </p:sp>
      <p:pic>
        <p:nvPicPr>
          <p:cNvPr id="655" name="Google Shape;655;p19"/>
          <p:cNvPicPr preferRelativeResize="0"/>
          <p:nvPr/>
        </p:nvPicPr>
        <p:blipFill>
          <a:blip r:embed="rId3"/>
          <a:srcRect/>
          <a:stretch/>
        </p:blipFill>
        <p:spPr>
          <a:xfrm rot="21387902">
            <a:off x="2227724" y="657083"/>
            <a:ext cx="7996076" cy="12401837"/>
          </a:xfrm>
          <a:prstGeom prst="rect">
            <a:avLst/>
          </a:prstGeom>
          <a:noFill/>
          <a:ln>
            <a:noFill/>
          </a:ln>
          <a:effectLst>
            <a:outerShdw blurRad="393700" dist="50800" dir="5520000" sx="101000" sy="101000" algn="ctr" rotWithShape="0">
              <a:prstClr val="black">
                <a:alpha val="20000"/>
              </a:prstClr>
            </a:outerShdw>
          </a:effectLst>
        </p:spPr>
      </p:pic>
    </p:spTree>
    <p:extLst>
      <p:ext uri="{BB962C8B-B14F-4D97-AF65-F5344CB8AC3E}">
        <p14:creationId xmlns:p14="http://schemas.microsoft.com/office/powerpoint/2010/main" val="328924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790C-00AD-4317-836D-BA53A1419C90}"/>
              </a:ext>
            </a:extLst>
          </p:cNvPr>
          <p:cNvSpPr>
            <a:spLocks noGrp="1"/>
          </p:cNvSpPr>
          <p:nvPr>
            <p:ph type="title"/>
          </p:nvPr>
        </p:nvSpPr>
        <p:spPr>
          <a:xfrm>
            <a:off x="1285657" y="9141839"/>
            <a:ext cx="21806336" cy="1914929"/>
          </a:xfrm>
          <a:solidFill>
            <a:srgbClr val="FF0000"/>
          </a:solidFill>
        </p:spPr>
        <p:txBody>
          <a:bodyPr spcFirstLastPara="1" vert="horz" wrap="square" lIns="182832" tIns="91416" rIns="182832" bIns="91416" rtlCol="0" anchor="b" anchorCtr="0">
            <a:normAutofit/>
          </a:bodyPr>
          <a:lstStyle/>
          <a:p>
            <a:pPr algn="ctr"/>
            <a:r>
              <a:rPr lang="en-US" sz="9598" kern="1200" dirty="0">
                <a:solidFill>
                  <a:schemeClr val="tx1"/>
                </a:solidFill>
                <a:latin typeface="+mj-lt"/>
                <a:ea typeface="+mj-ea"/>
                <a:cs typeface="+mj-cs"/>
              </a:rPr>
              <a:t>AFSC Supporting survivors of War</a:t>
            </a:r>
          </a:p>
        </p:txBody>
      </p:sp>
      <p:pic>
        <p:nvPicPr>
          <p:cNvPr id="1026" name="Picture 2">
            <a:extLst>
              <a:ext uri="{FF2B5EF4-FFF2-40B4-BE49-F238E27FC236}">
                <a16:creationId xmlns:a16="http://schemas.microsoft.com/office/drawing/2014/main" id="{5A21E189-5457-4267-A262-61764E4BC18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195" r="7298" b="-2"/>
          <a:stretch/>
        </p:blipFill>
        <p:spPr bwMode="auto">
          <a:xfrm>
            <a:off x="643088" y="642641"/>
            <a:ext cx="7587544" cy="78599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B628CABA-F62B-4AA7-A61B-F9E9DC9673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31"/>
          <a:stretch/>
        </p:blipFill>
        <p:spPr bwMode="auto">
          <a:xfrm>
            <a:off x="8394583" y="642641"/>
            <a:ext cx="7587544" cy="78599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tcher County, Kentucky.">
            <a:extLst>
              <a:ext uri="{FF2B5EF4-FFF2-40B4-BE49-F238E27FC236}">
                <a16:creationId xmlns:a16="http://schemas.microsoft.com/office/drawing/2014/main" id="{B0F799CB-B22A-4E54-BF26-ADA501050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78" r="16897" b="-1"/>
          <a:stretch/>
        </p:blipFill>
        <p:spPr bwMode="auto">
          <a:xfrm>
            <a:off x="16146078" y="642641"/>
            <a:ext cx="7587544" cy="785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85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9"/>
          <p:cNvSpPr txBox="1"/>
          <p:nvPr/>
        </p:nvSpPr>
        <p:spPr>
          <a:xfrm>
            <a:off x="12675431" y="5354974"/>
            <a:ext cx="10197698" cy="6824905"/>
          </a:xfrm>
          <a:prstGeom prst="rect">
            <a:avLst/>
          </a:prstGeom>
          <a:noFill/>
          <a:ln>
            <a:noFill/>
          </a:ln>
        </p:spPr>
        <p:txBody>
          <a:bodyPr spcFirstLastPara="1" wrap="square" lIns="91425" tIns="45700" rIns="91425" bIns="45700" anchor="t" anchorCtr="0">
            <a:noAutofit/>
          </a:bodyPr>
          <a:lstStyle/>
          <a:p>
            <a:pPr lvl="0">
              <a:lnSpc>
                <a:spcPct val="145714"/>
              </a:lnSpc>
            </a:pPr>
            <a:r>
              <a:rPr lang="en-US" sz="3600" dirty="0"/>
              <a:t>In more than 100 years of existence, AFSC includes people of various faiths who are committed to social justice, peace, and humanitarian service. Guided by the Quaker belief in the divine light of each person, AFSC works with communities and partners worldwide to challenge unjust systems and promote lasting peace.</a:t>
            </a:r>
            <a:endParaRPr lang="en-US" sz="3600" dirty="0">
              <a:solidFill>
                <a:schemeClr val="dk1"/>
              </a:solidFill>
              <a:latin typeface="Libre Franklin Light"/>
              <a:ea typeface="Libre Franklin Light"/>
              <a:cs typeface="Libre Franklin Light"/>
              <a:sym typeface="Libre Franklin Light"/>
            </a:endParaRPr>
          </a:p>
          <a:p>
            <a:pPr marL="0" marR="0" lvl="0" indent="0" algn="l" rtl="0">
              <a:lnSpc>
                <a:spcPct val="145714"/>
              </a:lnSpc>
              <a:spcBef>
                <a:spcPts val="0"/>
              </a:spcBef>
              <a:spcAft>
                <a:spcPts val="0"/>
              </a:spcAft>
              <a:buNone/>
            </a:pPr>
            <a:endParaRPr lang="en-US" sz="2800" dirty="0">
              <a:solidFill>
                <a:schemeClr val="dk1"/>
              </a:solidFill>
              <a:latin typeface="Libre Franklin Light"/>
              <a:ea typeface="Libre Franklin Light"/>
              <a:cs typeface="Libre Franklin Light"/>
              <a:sym typeface="Libre Franklin Light"/>
            </a:endParaRPr>
          </a:p>
          <a:p>
            <a:pPr marL="0" marR="0" lvl="0" indent="0" algn="l" rtl="0">
              <a:lnSpc>
                <a:spcPct val="145714"/>
              </a:lnSpc>
              <a:spcBef>
                <a:spcPts val="0"/>
              </a:spcBef>
              <a:spcAft>
                <a:spcPts val="0"/>
              </a:spcAft>
              <a:buNone/>
            </a:pPr>
            <a:r>
              <a:rPr lang="en-US" sz="2800" dirty="0">
                <a:solidFill>
                  <a:schemeClr val="dk1"/>
                </a:solidFill>
                <a:latin typeface="Libre Franklin Light"/>
                <a:ea typeface="Libre Franklin Light"/>
                <a:cs typeface="Libre Franklin Light"/>
                <a:sym typeface="Libre Franklin Light"/>
              </a:rPr>
              <a:t>  </a:t>
            </a:r>
          </a:p>
        </p:txBody>
      </p:sp>
      <p:sp>
        <p:nvSpPr>
          <p:cNvPr id="8" name="Google Shape;653;p19">
            <a:extLst>
              <a:ext uri="{FF2B5EF4-FFF2-40B4-BE49-F238E27FC236}">
                <a16:creationId xmlns:a16="http://schemas.microsoft.com/office/drawing/2014/main" id="{5E5E523A-FBF9-BA41-897E-DF2ABA721D35}"/>
              </a:ext>
            </a:extLst>
          </p:cNvPr>
          <p:cNvSpPr/>
          <p:nvPr/>
        </p:nvSpPr>
        <p:spPr>
          <a:xfrm>
            <a:off x="13943499" y="4519819"/>
            <a:ext cx="3134266" cy="149754"/>
          </a:xfrm>
          <a:prstGeom prst="rect">
            <a:avLst/>
          </a:prstGeom>
          <a:solidFill>
            <a:srgbClr val="F05B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a:solidFill>
                <a:schemeClr val="dk2"/>
              </a:solidFill>
              <a:latin typeface="Lato Light"/>
              <a:ea typeface="Lato Light"/>
              <a:cs typeface="Lato Light"/>
              <a:sym typeface="Lato Light"/>
            </a:endParaRPr>
          </a:p>
        </p:txBody>
      </p:sp>
      <p:sp>
        <p:nvSpPr>
          <p:cNvPr id="9" name="Google Shape;654;p19">
            <a:extLst>
              <a:ext uri="{FF2B5EF4-FFF2-40B4-BE49-F238E27FC236}">
                <a16:creationId xmlns:a16="http://schemas.microsoft.com/office/drawing/2014/main" id="{CCEFE529-6242-D948-8E64-EF46C68910A8}"/>
              </a:ext>
            </a:extLst>
          </p:cNvPr>
          <p:cNvSpPr txBox="1"/>
          <p:nvPr/>
        </p:nvSpPr>
        <p:spPr>
          <a:xfrm>
            <a:off x="13779125" y="2188001"/>
            <a:ext cx="7746900" cy="16464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600" b="1">
                <a:solidFill>
                  <a:srgbClr val="434343"/>
                </a:solidFill>
                <a:latin typeface="Libre Franklin SemiBold"/>
                <a:ea typeface="Libre Franklin SemiBold"/>
                <a:cs typeface="Libre Franklin SemiBold"/>
                <a:sym typeface="Libre Franklin SemiBold"/>
              </a:rPr>
              <a:t>History</a:t>
            </a:r>
            <a:endParaRPr sz="9600" b="1">
              <a:solidFill>
                <a:srgbClr val="434343"/>
              </a:solidFill>
              <a:latin typeface="Libre Franklin SemiBold"/>
              <a:ea typeface="Libre Franklin SemiBold"/>
              <a:cs typeface="Libre Franklin SemiBold"/>
              <a:sym typeface="Libre Franklin SemiBold"/>
            </a:endParaRPr>
          </a:p>
        </p:txBody>
      </p:sp>
      <p:pic>
        <p:nvPicPr>
          <p:cNvPr id="2" name="Picture 1">
            <a:extLst>
              <a:ext uri="{FF2B5EF4-FFF2-40B4-BE49-F238E27FC236}">
                <a16:creationId xmlns:a16="http://schemas.microsoft.com/office/drawing/2014/main" id="{91D5C3EB-0DE0-4D33-AC34-54FD8CC7AC09}"/>
              </a:ext>
            </a:extLst>
          </p:cNvPr>
          <p:cNvPicPr>
            <a:picLocks noChangeAspect="1"/>
          </p:cNvPicPr>
          <p:nvPr/>
        </p:nvPicPr>
        <p:blipFill>
          <a:blip r:embed="rId3"/>
          <a:stretch>
            <a:fillRect/>
          </a:stretch>
        </p:blipFill>
        <p:spPr>
          <a:xfrm rot="21165262">
            <a:off x="2148377" y="2582857"/>
            <a:ext cx="9119716" cy="7461586"/>
          </a:xfrm>
          <a:prstGeom prst="rect">
            <a:avLst/>
          </a:prstGeom>
        </p:spPr>
      </p:pic>
    </p:spTree>
    <p:extLst>
      <p:ext uri="{BB962C8B-B14F-4D97-AF65-F5344CB8AC3E}">
        <p14:creationId xmlns:p14="http://schemas.microsoft.com/office/powerpoint/2010/main" val="1469350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91B62-8866-37E8-B0A4-495D95DDE798}"/>
            </a:ext>
          </a:extLst>
        </p:cNvPr>
        <p:cNvGrpSpPr/>
        <p:nvPr/>
      </p:nvGrpSpPr>
      <p:grpSpPr>
        <a:xfrm>
          <a:off x="0" y="0"/>
          <a:ext cx="0" cy="0"/>
          <a:chOff x="0" y="0"/>
          <a:chExt cx="0" cy="0"/>
        </a:xfrm>
      </p:grpSpPr>
      <p:sp>
        <p:nvSpPr>
          <p:cNvPr id="66562" name="Rectangle 2">
            <a:extLst>
              <a:ext uri="{FF2B5EF4-FFF2-40B4-BE49-F238E27FC236}">
                <a16:creationId xmlns:a16="http://schemas.microsoft.com/office/drawing/2014/main" id="{C8B6BB77-1C12-D06A-9AAC-C6B4244EEF8B}"/>
              </a:ext>
            </a:extLst>
          </p:cNvPr>
          <p:cNvSpPr>
            <a:spLocks noGrp="1" noChangeArrowheads="1"/>
          </p:cNvSpPr>
          <p:nvPr>
            <p:ph type="body" idx="1"/>
          </p:nvPr>
        </p:nvSpPr>
        <p:spPr>
          <a:xfrm>
            <a:off x="3806825" y="2895600"/>
            <a:ext cx="16764000" cy="3962400"/>
          </a:xfrm>
        </p:spPr>
        <p:txBody>
          <a:bodyPr/>
          <a:lstStyle/>
          <a:p>
            <a:pPr>
              <a:lnSpc>
                <a:spcPct val="90000"/>
              </a:lnSpc>
              <a:buFont typeface="Wingdings" panose="05000000000000000000" pitchFamily="2" charset="2"/>
              <a:buNone/>
            </a:pPr>
            <a:r>
              <a:rPr lang="en-US" altLang="en-US" dirty="0">
                <a:latin typeface="Times New Roman" panose="02020603050405020304" pitchFamily="18" charset="0"/>
              </a:rPr>
              <a:t>In 1947 the British Friends Service Council &amp; </a:t>
            </a:r>
          </a:p>
          <a:p>
            <a:pPr>
              <a:spcBef>
                <a:spcPct val="0"/>
              </a:spcBef>
              <a:buFont typeface="Wingdings" panose="05000000000000000000" pitchFamily="2" charset="2"/>
              <a:buNone/>
            </a:pPr>
            <a:r>
              <a:rPr lang="en-US" altLang="en-US" dirty="0">
                <a:latin typeface="Times New Roman" panose="02020603050405020304" pitchFamily="18" charset="0"/>
              </a:rPr>
              <a:t>American Friends Service Committee accepted the </a:t>
            </a:r>
          </a:p>
          <a:p>
            <a:pPr>
              <a:spcBef>
                <a:spcPct val="0"/>
              </a:spcBef>
              <a:buFont typeface="Wingdings" panose="05000000000000000000" pitchFamily="2" charset="2"/>
              <a:buNone/>
            </a:pPr>
            <a:r>
              <a:rPr lang="en-US" altLang="en-US" dirty="0">
                <a:latin typeface="Times New Roman" panose="02020603050405020304" pitchFamily="18" charset="0"/>
              </a:rPr>
              <a:t>Nobel Peace Prize on behalf of all Quakers for relief and reconstruction work during and after World War II</a:t>
            </a:r>
            <a:endParaRPr lang="en-US" altLang="en-US" sz="3200" dirty="0">
              <a:latin typeface="Times New Roman" panose="02020603050405020304" pitchFamily="18" charset="0"/>
            </a:endParaRPr>
          </a:p>
        </p:txBody>
      </p:sp>
      <p:sp>
        <p:nvSpPr>
          <p:cNvPr id="66565" name="Rectangle 5">
            <a:extLst>
              <a:ext uri="{FF2B5EF4-FFF2-40B4-BE49-F238E27FC236}">
                <a16:creationId xmlns:a16="http://schemas.microsoft.com/office/drawing/2014/main" id="{FFBCC258-2D80-F222-8010-AD58E945C27D}"/>
              </a:ext>
            </a:extLst>
          </p:cNvPr>
          <p:cNvSpPr>
            <a:spLocks noGrp="1" noChangeArrowheads="1"/>
          </p:cNvSpPr>
          <p:nvPr>
            <p:ph type="title"/>
          </p:nvPr>
        </p:nvSpPr>
        <p:spPr>
          <a:xfrm>
            <a:off x="1676400" y="730250"/>
            <a:ext cx="21024900" cy="1860549"/>
          </a:xfrm>
        </p:spPr>
        <p:txBody>
          <a:bodyPr/>
          <a:lstStyle/>
          <a:p>
            <a:r>
              <a:rPr lang="en-US" altLang="en-US" sz="4400" dirty="0"/>
              <a:t>Recognition of Quaker War Relief Efforts</a:t>
            </a:r>
          </a:p>
        </p:txBody>
      </p:sp>
      <p:pic>
        <p:nvPicPr>
          <p:cNvPr id="66566" name="Picture 6">
            <a:extLst>
              <a:ext uri="{FF2B5EF4-FFF2-40B4-BE49-F238E27FC236}">
                <a16:creationId xmlns:a16="http://schemas.microsoft.com/office/drawing/2014/main" id="{D2F5EC83-B82D-4B01-86AA-D6F686388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026" y="7010401"/>
            <a:ext cx="4899026" cy="548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7" name="Picture 7">
            <a:extLst>
              <a:ext uri="{FF2B5EF4-FFF2-40B4-BE49-F238E27FC236}">
                <a16:creationId xmlns:a16="http://schemas.microsoft.com/office/drawing/2014/main" id="{F4B153F4-F275-7B81-C59F-8662A8CA8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4026" y="7162801"/>
            <a:ext cx="4375150" cy="437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8" name="Picture 8">
            <a:extLst>
              <a:ext uri="{FF2B5EF4-FFF2-40B4-BE49-F238E27FC236}">
                <a16:creationId xmlns:a16="http://schemas.microsoft.com/office/drawing/2014/main" id="{BF4D378A-59B9-B36E-4D02-1B664DEFD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6425" y="7162800"/>
            <a:ext cx="4168776" cy="6022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13991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wipe(up)">
                                      <p:cBhvr>
                                        <p:cTn id="7" dur="500"/>
                                        <p:tgtEl>
                                          <p:spTgt spid="66562"/>
                                        </p:tgtEl>
                                      </p:cBhvr>
                                    </p:animEffect>
                                  </p:childTnLst>
                                </p:cTn>
                              </p:par>
                              <p:par>
                                <p:cTn id="8" presetID="9" presetClass="entr" presetSubtype="0" fill="hold" nodeType="withEffect">
                                  <p:stCondLst>
                                    <p:cond delay="0"/>
                                  </p:stCondLst>
                                  <p:childTnLst>
                                    <p:set>
                                      <p:cBhvr>
                                        <p:cTn id="9" dur="1" fill="hold">
                                          <p:stCondLst>
                                            <p:cond delay="0"/>
                                          </p:stCondLst>
                                        </p:cTn>
                                        <p:tgtEl>
                                          <p:spTgt spid="66566"/>
                                        </p:tgtEl>
                                        <p:attrNameLst>
                                          <p:attrName>style.visibility</p:attrName>
                                        </p:attrNameLst>
                                      </p:cBhvr>
                                      <p:to>
                                        <p:strVal val="visible"/>
                                      </p:to>
                                    </p:set>
                                    <p:animEffect transition="in" filter="dissolve">
                                      <p:cBhvr>
                                        <p:cTn id="10" dur="500"/>
                                        <p:tgtEl>
                                          <p:spTgt spid="66566"/>
                                        </p:tgtEl>
                                      </p:cBhvr>
                                    </p:animEffect>
                                  </p:childTnLst>
                                </p:cTn>
                              </p:par>
                            </p:childTnLst>
                          </p:cTn>
                        </p:par>
                        <p:par>
                          <p:cTn id="11" fill="hold" nodeType="afterGroup">
                            <p:stCondLst>
                              <p:cond delay="500"/>
                            </p:stCondLst>
                            <p:childTnLst>
                              <p:par>
                                <p:cTn id="12" presetID="49" presetClass="entr" presetSubtype="0" decel="100000" fill="hold" nodeType="afterEffect">
                                  <p:stCondLst>
                                    <p:cond delay="1000"/>
                                  </p:stCondLst>
                                  <p:childTnLst>
                                    <p:set>
                                      <p:cBhvr>
                                        <p:cTn id="13" dur="1" fill="hold">
                                          <p:stCondLst>
                                            <p:cond delay="0"/>
                                          </p:stCondLst>
                                        </p:cTn>
                                        <p:tgtEl>
                                          <p:spTgt spid="66567"/>
                                        </p:tgtEl>
                                        <p:attrNameLst>
                                          <p:attrName>style.visibility</p:attrName>
                                        </p:attrNameLst>
                                      </p:cBhvr>
                                      <p:to>
                                        <p:strVal val="visible"/>
                                      </p:to>
                                    </p:set>
                                    <p:anim calcmode="lin" valueType="num">
                                      <p:cBhvr>
                                        <p:cTn id="14" dur="1000" fill="hold"/>
                                        <p:tgtEl>
                                          <p:spTgt spid="66567"/>
                                        </p:tgtEl>
                                        <p:attrNameLst>
                                          <p:attrName>ppt_w</p:attrName>
                                        </p:attrNameLst>
                                      </p:cBhvr>
                                      <p:tavLst>
                                        <p:tav tm="0">
                                          <p:val>
                                            <p:fltVal val="0"/>
                                          </p:val>
                                        </p:tav>
                                        <p:tav tm="100000">
                                          <p:val>
                                            <p:strVal val="#ppt_w"/>
                                          </p:val>
                                        </p:tav>
                                      </p:tavLst>
                                    </p:anim>
                                    <p:anim calcmode="lin" valueType="num">
                                      <p:cBhvr>
                                        <p:cTn id="15" dur="1000" fill="hold"/>
                                        <p:tgtEl>
                                          <p:spTgt spid="66567"/>
                                        </p:tgtEl>
                                        <p:attrNameLst>
                                          <p:attrName>ppt_h</p:attrName>
                                        </p:attrNameLst>
                                      </p:cBhvr>
                                      <p:tavLst>
                                        <p:tav tm="0">
                                          <p:val>
                                            <p:fltVal val="0"/>
                                          </p:val>
                                        </p:tav>
                                        <p:tav tm="100000">
                                          <p:val>
                                            <p:strVal val="#ppt_h"/>
                                          </p:val>
                                        </p:tav>
                                      </p:tavLst>
                                    </p:anim>
                                    <p:anim calcmode="lin" valueType="num">
                                      <p:cBhvr>
                                        <p:cTn id="16" dur="1000" fill="hold"/>
                                        <p:tgtEl>
                                          <p:spTgt spid="66567"/>
                                        </p:tgtEl>
                                        <p:attrNameLst>
                                          <p:attrName>style.rotation</p:attrName>
                                        </p:attrNameLst>
                                      </p:cBhvr>
                                      <p:tavLst>
                                        <p:tav tm="0">
                                          <p:val>
                                            <p:fltVal val="360"/>
                                          </p:val>
                                        </p:tav>
                                        <p:tav tm="100000">
                                          <p:val>
                                            <p:fltVal val="0"/>
                                          </p:val>
                                        </p:tav>
                                      </p:tavLst>
                                    </p:anim>
                                    <p:animEffect transition="in" filter="fade">
                                      <p:cBhvr>
                                        <p:cTn id="17" dur="1000"/>
                                        <p:tgtEl>
                                          <p:spTgt spid="66567"/>
                                        </p:tgtEl>
                                      </p:cBhvr>
                                    </p:animEffect>
                                  </p:childTnLst>
                                </p:cTn>
                              </p:par>
                            </p:childTnLst>
                          </p:cTn>
                        </p:par>
                        <p:par>
                          <p:cTn id="18" fill="hold" nodeType="afterGroup">
                            <p:stCondLst>
                              <p:cond delay="2500"/>
                            </p:stCondLst>
                            <p:childTnLst>
                              <p:par>
                                <p:cTn id="19" presetID="2" presetClass="entr" presetSubtype="4" fill="hold" nodeType="afterEffect">
                                  <p:stCondLst>
                                    <p:cond delay="0"/>
                                  </p:stCondLst>
                                  <p:childTnLst>
                                    <p:set>
                                      <p:cBhvr>
                                        <p:cTn id="20" dur="1" fill="hold">
                                          <p:stCondLst>
                                            <p:cond delay="0"/>
                                          </p:stCondLst>
                                        </p:cTn>
                                        <p:tgtEl>
                                          <p:spTgt spid="66568"/>
                                        </p:tgtEl>
                                        <p:attrNameLst>
                                          <p:attrName>style.visibility</p:attrName>
                                        </p:attrNameLst>
                                      </p:cBhvr>
                                      <p:to>
                                        <p:strVal val="visible"/>
                                      </p:to>
                                    </p:set>
                                    <p:anim calcmode="lin" valueType="num">
                                      <p:cBhvr additive="base">
                                        <p:cTn id="21" dur="1000" fill="hold"/>
                                        <p:tgtEl>
                                          <p:spTgt spid="66568"/>
                                        </p:tgtEl>
                                        <p:attrNameLst>
                                          <p:attrName>ppt_x</p:attrName>
                                        </p:attrNameLst>
                                      </p:cBhvr>
                                      <p:tavLst>
                                        <p:tav tm="0">
                                          <p:val>
                                            <p:strVal val="#ppt_x"/>
                                          </p:val>
                                        </p:tav>
                                        <p:tav tm="100000">
                                          <p:val>
                                            <p:strVal val="#ppt_x"/>
                                          </p:val>
                                        </p:tav>
                                      </p:tavLst>
                                    </p:anim>
                                    <p:anim calcmode="lin" valueType="num">
                                      <p:cBhvr additive="base">
                                        <p:cTn id="22" dur="1000" fill="hold"/>
                                        <p:tgtEl>
                                          <p:spTgt spid="665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6063-5333-4320-B8F4-C656AD24C3F7}"/>
              </a:ext>
            </a:extLst>
          </p:cNvPr>
          <p:cNvSpPr>
            <a:spLocks noGrp="1"/>
          </p:cNvSpPr>
          <p:nvPr>
            <p:ph type="title"/>
          </p:nvPr>
        </p:nvSpPr>
        <p:spPr>
          <a:xfrm>
            <a:off x="1286600" y="797036"/>
            <a:ext cx="21142515" cy="1616241"/>
          </a:xfrm>
          <a:solidFill>
            <a:schemeClr val="bg1"/>
          </a:solidFill>
        </p:spPr>
        <p:txBody>
          <a:bodyPr>
            <a:normAutofit/>
          </a:bodyPr>
          <a:lstStyle/>
          <a:p>
            <a:r>
              <a:rPr lang="en-US" sz="7198" dirty="0"/>
              <a:t>				</a:t>
            </a:r>
            <a:r>
              <a:rPr lang="en-US" sz="7198" b="1" dirty="0">
                <a:latin typeface="Times New Roman" panose="02020603050405020304" pitchFamily="18" charset="0"/>
                <a:cs typeface="Times New Roman" panose="02020603050405020304" pitchFamily="18" charset="0"/>
              </a:rPr>
              <a:t>AFSC</a:t>
            </a:r>
            <a:endParaRPr lang="en-GB" sz="7198"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72D17FA-EEBA-43BA-9A5C-59DC486963A5}"/>
              </a:ext>
            </a:extLst>
          </p:cNvPr>
          <p:cNvPicPr>
            <a:picLocks noChangeAspect="1"/>
          </p:cNvPicPr>
          <p:nvPr/>
        </p:nvPicPr>
        <p:blipFill>
          <a:blip r:embed="rId2"/>
          <a:stretch>
            <a:fillRect/>
          </a:stretch>
        </p:blipFill>
        <p:spPr>
          <a:xfrm>
            <a:off x="1286599" y="1043507"/>
            <a:ext cx="2193989" cy="1217821"/>
          </a:xfrm>
          <a:prstGeom prst="rect">
            <a:avLst/>
          </a:prstGeom>
        </p:spPr>
      </p:pic>
      <p:sp>
        <p:nvSpPr>
          <p:cNvPr id="3" name="Content Placeholder 2">
            <a:extLst>
              <a:ext uri="{FF2B5EF4-FFF2-40B4-BE49-F238E27FC236}">
                <a16:creationId xmlns:a16="http://schemas.microsoft.com/office/drawing/2014/main" id="{8A919572-D00B-417B-A07A-8B53E374C886}"/>
              </a:ext>
            </a:extLst>
          </p:cNvPr>
          <p:cNvSpPr>
            <a:spLocks noGrp="1"/>
          </p:cNvSpPr>
          <p:nvPr>
            <p:ph idx="1"/>
          </p:nvPr>
        </p:nvSpPr>
        <p:spPr>
          <a:xfrm>
            <a:off x="1679508" y="2574195"/>
            <a:ext cx="21411543" cy="9693261"/>
          </a:xfrm>
        </p:spPr>
        <p:txBody>
          <a:bodyPr>
            <a:normAutofit/>
          </a:bodyPr>
          <a:lstStyle/>
          <a:p>
            <a:r>
              <a:rPr lang="en-US" b="1" i="0" dirty="0">
                <a:effectLst/>
                <a:latin typeface="Times New Roman" panose="02020603050405020304" pitchFamily="18" charset="0"/>
                <a:cs typeface="Times New Roman" panose="02020603050405020304" pitchFamily="18" charset="0"/>
              </a:rPr>
              <a:t>Vision: </a:t>
            </a:r>
            <a:r>
              <a:rPr lang="en-US" b="0" i="0" dirty="0">
                <a:effectLst/>
                <a:latin typeface="Times New Roman" panose="02020603050405020304" pitchFamily="18" charset="0"/>
                <a:cs typeface="Times New Roman" panose="02020603050405020304" pitchFamily="18" charset="0"/>
              </a:rPr>
              <a:t>A just peaceful and sustainable world free of violence, inequality and oppression.</a:t>
            </a:r>
          </a:p>
          <a:p>
            <a:r>
              <a:rPr lang="en-US" dirty="0">
                <a:latin typeface="Times New Roman" panose="02020603050405020304" pitchFamily="18" charset="0"/>
                <a:cs typeface="Times New Roman" panose="02020603050405020304" pitchFamily="18" charset="0"/>
              </a:rPr>
              <a:t>Vision of just peace based on the Quaker belief in “that of God” in everyone.</a:t>
            </a:r>
            <a:endParaRPr lang="en-US" b="0" i="0" dirty="0">
              <a:effectLst/>
              <a:latin typeface="Times New Roman" panose="02020603050405020304" pitchFamily="18" charset="0"/>
              <a:cs typeface="Times New Roman" panose="02020603050405020304" pitchFamily="18" charset="0"/>
            </a:endParaRPr>
          </a:p>
          <a:p>
            <a:r>
              <a:rPr lang="en-US" b="1" i="0" dirty="0">
                <a:effectLst/>
                <a:latin typeface="Times New Roman" panose="02020603050405020304" pitchFamily="18" charset="0"/>
                <a:cs typeface="Times New Roman" panose="02020603050405020304" pitchFamily="18" charset="0"/>
              </a:rPr>
              <a:t>Mission: </a:t>
            </a:r>
            <a:r>
              <a:rPr lang="en-US" b="0" i="0" dirty="0">
                <a:effectLst/>
                <a:latin typeface="Times New Roman" panose="02020603050405020304" pitchFamily="18" charset="0"/>
                <a:cs typeface="Times New Roman" panose="02020603050405020304" pitchFamily="18" charset="0"/>
              </a:rPr>
              <a:t>Guided by the Quaker belief in the divine light of each person. AFSC works with communities and partners worldwide to challenge unjust systems.</a:t>
            </a:r>
          </a:p>
          <a:p>
            <a:r>
              <a:rPr lang="en-US" b="0" i="0" dirty="0">
                <a:effectLst/>
                <a:latin typeface="Times New Roman" panose="02020603050405020304" pitchFamily="18" charset="0"/>
                <a:cs typeface="Times New Roman" panose="02020603050405020304" pitchFamily="18" charset="0"/>
              </a:rPr>
              <a:t> Our work is resolutely principled and nonviolent, and, as such, has often transcended conventional boundaries</a:t>
            </a:r>
            <a:r>
              <a:rPr lang="en-US" dirty="0">
                <a:latin typeface="Times New Roman" panose="02020603050405020304" pitchFamily="18" charset="0"/>
                <a:cs typeface="Times New Roman" panose="02020603050405020304" pitchFamily="18" charset="0"/>
              </a:rPr>
              <a:t>.</a:t>
            </a:r>
            <a:endParaRPr lang="en-US"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4010-BD55-47CE-B556-40E9E5EA220C}"/>
              </a:ext>
            </a:extLst>
          </p:cNvPr>
          <p:cNvSpPr>
            <a:spLocks noGrp="1"/>
          </p:cNvSpPr>
          <p:nvPr>
            <p:ph type="title"/>
          </p:nvPr>
        </p:nvSpPr>
        <p:spPr>
          <a:xfrm>
            <a:off x="1286599" y="645087"/>
            <a:ext cx="21804452" cy="1907849"/>
          </a:xfrm>
        </p:spPr>
        <p:txBody>
          <a:bodyPr>
            <a:normAutofit fontScale="90000"/>
          </a:bodyPr>
          <a:lstStyle/>
          <a:p>
            <a:br>
              <a:rPr lang="en-US" sz="4999" dirty="0">
                <a:latin typeface="Calibri" panose="020F0502020204030204" pitchFamily="34" charset="0"/>
              </a:rPr>
            </a:br>
            <a:r>
              <a:rPr lang="en-US" sz="7998" b="1" dirty="0">
                <a:latin typeface="Times New Roman" panose="02020603050405020304" pitchFamily="18" charset="0"/>
                <a:cs typeface="Times New Roman" panose="02020603050405020304" pitchFamily="18" charset="0"/>
              </a:rPr>
              <a:t>Overarching goal</a:t>
            </a:r>
            <a:br>
              <a:rPr lang="en-US" sz="4999" dirty="0">
                <a:latin typeface="Calibri" panose="020F0502020204030204" pitchFamily="34" charset="0"/>
              </a:rPr>
            </a:br>
            <a:endParaRPr lang="en-GB" sz="4999" dirty="0"/>
          </a:p>
        </p:txBody>
      </p:sp>
      <p:sp>
        <p:nvSpPr>
          <p:cNvPr id="3" name="Content Placeholder 2">
            <a:extLst>
              <a:ext uri="{FF2B5EF4-FFF2-40B4-BE49-F238E27FC236}">
                <a16:creationId xmlns:a16="http://schemas.microsoft.com/office/drawing/2014/main" id="{63F2C4FC-414D-448B-81F6-2F215AECC901}"/>
              </a:ext>
            </a:extLst>
          </p:cNvPr>
          <p:cNvSpPr>
            <a:spLocks noGrp="1"/>
          </p:cNvSpPr>
          <p:nvPr>
            <p:ph idx="1"/>
          </p:nvPr>
        </p:nvSpPr>
        <p:spPr>
          <a:xfrm>
            <a:off x="1286602" y="2552936"/>
            <a:ext cx="21804446" cy="9799559"/>
          </a:xfrm>
        </p:spPr>
        <p:txBody>
          <a:bodyPr>
            <a:normAutofit fontScale="92500" lnSpcReduction="10000"/>
          </a:bodyPr>
          <a:lstStyle/>
          <a:p>
            <a:pPr marL="914400" indent="-685800">
              <a:spcBef>
                <a:spcPts val="0"/>
              </a:spcBef>
              <a:spcAft>
                <a:spcPts val="1200"/>
              </a:spcAft>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Works in a dynamic relationship with communities and partners, hence seeks, secures and sustains transformative shifts in systems of power to reduce all forms of violence and advance human dignity and equality.</a:t>
            </a:r>
          </a:p>
          <a:p>
            <a:pPr marL="914400" indent="-685800">
              <a:spcBef>
                <a:spcPts val="0"/>
              </a:spcBef>
              <a:spcAft>
                <a:spcPts val="1200"/>
              </a:spcAft>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 AFSC seeks to deepen understanding of the root causes and interconnectedness of societal problems and identify the most strategic leverage point to shift systems in peace building.</a:t>
            </a:r>
          </a:p>
          <a:p>
            <a:pPr marL="0" indent="0">
              <a:spcBef>
                <a:spcPts val="0"/>
              </a:spcBef>
              <a:spcAft>
                <a:spcPts val="1200"/>
              </a:spcAft>
            </a:pPr>
            <a:r>
              <a:rPr lang="en-US" b="1" dirty="0">
                <a:latin typeface="Times New Roman" panose="02020603050405020304" pitchFamily="18" charset="0"/>
                <a:cs typeface="Times New Roman" panose="02020603050405020304" pitchFamily="18" charset="0"/>
              </a:rPr>
              <a:t>Global Thematic goals - </a:t>
            </a:r>
            <a:endParaRPr lang="en-US" b="1" i="0" dirty="0">
              <a:effectLst/>
              <a:latin typeface="Times New Roman" panose="02020603050405020304" pitchFamily="18" charset="0"/>
              <a:cs typeface="Times New Roman" panose="02020603050405020304" pitchFamily="18" charset="0"/>
            </a:endParaRPr>
          </a:p>
          <a:p>
            <a:pPr marL="914400" indent="-685800">
              <a:spcBef>
                <a:spcPts val="0"/>
              </a:spcBef>
              <a:spcAft>
                <a:spcPts val="1200"/>
              </a:spcAft>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Just and  Sustainable Peace,</a:t>
            </a:r>
          </a:p>
          <a:p>
            <a:pPr marL="914400" indent="-685800">
              <a:spcBef>
                <a:spcPts val="0"/>
              </a:spcBef>
              <a:spcAft>
                <a:spcPts val="1200"/>
              </a:spcAft>
              <a:buFont typeface="Arial" panose="020B0604020202020204" pitchFamily="34" charset="0"/>
              <a:buChar char="•"/>
            </a:pPr>
            <a:r>
              <a:rPr lang="en-US" b="0" i="0" dirty="0">
                <a:effectLst/>
                <a:latin typeface="Times New Roman" panose="02020603050405020304" pitchFamily="18" charset="0"/>
                <a:cs typeface="Times New Roman" panose="02020603050405020304" pitchFamily="18" charset="0"/>
              </a:rPr>
              <a:t> Just Approaches to Forced Displacement and Migration</a:t>
            </a:r>
          </a:p>
          <a:p>
            <a:pPr marL="914400" indent="-685800">
              <a:spcBef>
                <a:spcPts val="0"/>
              </a:spcBef>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 Economy that Works for People and Earth</a:t>
            </a:r>
          </a:p>
          <a:p>
            <a:pPr marL="228600" indent="0">
              <a:spcBef>
                <a:spcPts val="0"/>
              </a:spcBef>
              <a:spcAft>
                <a:spcPts val="1200"/>
              </a:spcAft>
            </a:pPr>
            <a:r>
              <a:rPr lang="en-US" b="1" dirty="0">
                <a:latin typeface="Times New Roman" panose="02020603050405020304" pitchFamily="18" charset="0"/>
                <a:cs typeface="Times New Roman" panose="02020603050405020304" pitchFamily="18" charset="0"/>
              </a:rPr>
              <a:t>Cross cutting themes</a:t>
            </a:r>
          </a:p>
          <a:p>
            <a:pPr marL="914400" indent="-685800">
              <a:spcBef>
                <a:spcPts val="0"/>
              </a:spcBef>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Gender Justice</a:t>
            </a:r>
          </a:p>
          <a:p>
            <a:pPr marL="914400" indent="-685800">
              <a:spcBef>
                <a:spcPts val="0"/>
              </a:spcBef>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Climate Justice</a:t>
            </a:r>
          </a:p>
          <a:p>
            <a:pPr marL="914400" indent="-685800">
              <a:spcBef>
                <a:spcPts val="0"/>
              </a:spcBef>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Youth</a:t>
            </a:r>
          </a:p>
          <a:p>
            <a:pPr marL="914400" indent="-685800">
              <a:spcBef>
                <a:spcPts val="0"/>
              </a:spcBef>
              <a:spcAft>
                <a:spcPts val="12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Anti racism </a:t>
            </a:r>
            <a:r>
              <a:rPr lang="en-US" dirty="0" err="1">
                <a:latin typeface="Times New Roman" panose="02020603050405020304" pitchFamily="18" charset="0"/>
                <a:cs typeface="Times New Roman" panose="02020603050405020304" pitchFamily="18" charset="0"/>
              </a:rPr>
              <a:t>etc</a:t>
            </a:r>
            <a:endParaRPr lang="en-US" dirty="0">
              <a:latin typeface="Times New Roman" panose="02020603050405020304" pitchFamily="18" charset="0"/>
              <a:cs typeface="Times New Roman" panose="02020603050405020304" pitchFamily="18" charset="0"/>
            </a:endParaRPr>
          </a:p>
          <a:p>
            <a:pPr marL="914400" indent="-685800">
              <a:spcBef>
                <a:spcPts val="0"/>
              </a:spcBef>
              <a:spcAft>
                <a:spcPts val="1200"/>
              </a:spcAft>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B01015D-7516-42B8-8820-0CA22EC34660}"/>
              </a:ext>
            </a:extLst>
          </p:cNvPr>
          <p:cNvPicPr>
            <a:picLocks noChangeAspect="1"/>
          </p:cNvPicPr>
          <p:nvPr/>
        </p:nvPicPr>
        <p:blipFill>
          <a:blip r:embed="rId2"/>
          <a:stretch>
            <a:fillRect/>
          </a:stretch>
        </p:blipFill>
        <p:spPr>
          <a:xfrm>
            <a:off x="19197399" y="852170"/>
            <a:ext cx="3893650" cy="1700765"/>
          </a:xfrm>
          <a:prstGeom prst="rect">
            <a:avLst/>
          </a:prstGeom>
        </p:spPr>
      </p:pic>
    </p:spTree>
    <p:extLst>
      <p:ext uri="{BB962C8B-B14F-4D97-AF65-F5344CB8AC3E}">
        <p14:creationId xmlns:p14="http://schemas.microsoft.com/office/powerpoint/2010/main" val="127434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0881C5-3DDE-A04F-B01C-FE2EDE2F8082}"/>
              </a:ext>
            </a:extLst>
          </p:cNvPr>
          <p:cNvSpPr txBox="1"/>
          <p:nvPr/>
        </p:nvSpPr>
        <p:spPr>
          <a:xfrm>
            <a:off x="1675966" y="731847"/>
            <a:ext cx="14970284" cy="2012426"/>
          </a:xfrm>
          <a:prstGeom prst="rect">
            <a:avLst/>
          </a:prstGeom>
        </p:spPr>
        <p:txBody>
          <a:bodyPr vert="horz" lIns="182832" tIns="91416" rIns="182832" bIns="91416" rtlCol="0" anchor="ctr">
            <a:normAutofit/>
          </a:bodyPr>
          <a:lstStyle/>
          <a:p>
            <a:pPr>
              <a:lnSpc>
                <a:spcPct val="90000"/>
              </a:lnSpc>
              <a:spcBef>
                <a:spcPct val="0"/>
              </a:spcBef>
              <a:spcAft>
                <a:spcPts val="1200"/>
              </a:spcAft>
            </a:pPr>
            <a:r>
              <a:rPr lang="en-US" sz="8798" b="1" kern="1200" dirty="0">
                <a:solidFill>
                  <a:schemeClr val="tx1"/>
                </a:solidFill>
                <a:latin typeface="Times New Roman" panose="02020603050405020304" pitchFamily="18" charset="0"/>
                <a:ea typeface="+mj-ea"/>
                <a:cs typeface="Times New Roman" panose="02020603050405020304" pitchFamily="18" charset="0"/>
              </a:rPr>
              <a:t>Our Programs</a:t>
            </a:r>
          </a:p>
        </p:txBody>
      </p:sp>
      <p:sp>
        <p:nvSpPr>
          <p:cNvPr id="7" name="TextBox 6">
            <a:extLst>
              <a:ext uri="{FF2B5EF4-FFF2-40B4-BE49-F238E27FC236}">
                <a16:creationId xmlns:a16="http://schemas.microsoft.com/office/drawing/2014/main" id="{59C6E32E-81C2-7F4A-AB7D-A814444DA7F8}"/>
              </a:ext>
            </a:extLst>
          </p:cNvPr>
          <p:cNvSpPr txBox="1"/>
          <p:nvPr/>
        </p:nvSpPr>
        <p:spPr>
          <a:xfrm>
            <a:off x="1675965" y="2744273"/>
            <a:ext cx="15948226" cy="9608223"/>
          </a:xfrm>
          <a:prstGeom prst="rect">
            <a:avLst/>
          </a:prstGeom>
        </p:spPr>
        <p:txBody>
          <a:bodyPr vert="horz" lIns="182832" tIns="91416" rIns="182832" bIns="91416" rtlCol="0">
            <a:normAutofit lnSpcReduction="10000"/>
          </a:bodyPr>
          <a:lstStyle/>
          <a:p>
            <a:pPr marL="914171" indent="-914171">
              <a:lnSpc>
                <a:spcPct val="90000"/>
              </a:lnSpc>
              <a:spcAft>
                <a:spcPts val="1200"/>
              </a:spcAft>
              <a:buFont typeface="Arial" panose="020B0604020202020204" pitchFamily="34" charset="0"/>
              <a:buChar char="•"/>
            </a:pPr>
            <a:r>
              <a:rPr lang="en-US" sz="5599" dirty="0">
                <a:latin typeface="Times New Roman" panose="02020603050405020304" pitchFamily="18" charset="0"/>
                <a:cs typeface="Times New Roman" panose="02020603050405020304" pitchFamily="18" charset="0"/>
              </a:rPr>
              <a:t>AFSC has Programs in the US and International Regions including Africa, Asia, Middle East and Latin America Countries. </a:t>
            </a:r>
          </a:p>
          <a:p>
            <a:pPr marL="914171" indent="-914171">
              <a:lnSpc>
                <a:spcPct val="90000"/>
              </a:lnSpc>
              <a:spcAft>
                <a:spcPts val="1200"/>
              </a:spcAft>
              <a:buFont typeface="Arial" panose="020B0604020202020204" pitchFamily="34" charset="0"/>
              <a:buChar char="•"/>
            </a:pPr>
            <a:r>
              <a:rPr lang="en-US" sz="5599" dirty="0">
                <a:latin typeface="Times New Roman" panose="02020603050405020304" pitchFamily="18" charset="0"/>
                <a:cs typeface="Times New Roman" panose="02020603050405020304" pitchFamily="18" charset="0"/>
              </a:rPr>
              <a:t>In Africa AFSC works </a:t>
            </a:r>
            <a:r>
              <a:rPr lang="en-US" sz="5800" dirty="0">
                <a:latin typeface="Times New Roman" panose="02020603050405020304" pitchFamily="18" charset="0"/>
                <a:cs typeface="Times New Roman" panose="02020603050405020304" pitchFamily="18" charset="0"/>
              </a:rPr>
              <a:t>in Burundi, Ethiopia</a:t>
            </a:r>
            <a:r>
              <a:rPr lang="en-US" sz="5800">
                <a:latin typeface="Times New Roman" panose="02020603050405020304" pitchFamily="18" charset="0"/>
                <a:cs typeface="Times New Roman" panose="02020603050405020304" pitchFamily="18" charset="0"/>
              </a:rPr>
              <a:t>, Kenya, </a:t>
            </a:r>
            <a:r>
              <a:rPr lang="en-US" sz="5800" dirty="0">
                <a:latin typeface="Times New Roman" panose="02020603050405020304" pitchFamily="18" charset="0"/>
                <a:cs typeface="Times New Roman" panose="02020603050405020304" pitchFamily="18" charset="0"/>
              </a:rPr>
              <a:t>Somalia, South Sudan and </a:t>
            </a:r>
            <a:r>
              <a:rPr lang="en-US" sz="5800" dirty="0">
                <a:solidFill>
                  <a:schemeClr val="accent1"/>
                </a:solidFill>
                <a:latin typeface="Times New Roman" panose="02020603050405020304" pitchFamily="18" charset="0"/>
                <a:cs typeface="Times New Roman" panose="02020603050405020304" pitchFamily="18" charset="0"/>
              </a:rPr>
              <a:t>Zimbabwe</a:t>
            </a:r>
            <a:r>
              <a:rPr lang="en-US" sz="5800" dirty="0">
                <a:solidFill>
                  <a:schemeClr val="accent1"/>
                </a:solidFill>
                <a:latin typeface="Times New Roman" panose="02020603050405020304" pitchFamily="18" charset="0"/>
                <a:ea typeface="Lato Light"/>
                <a:cs typeface="Times New Roman" panose="02020603050405020304" pitchFamily="18" charset="0"/>
                <a:sym typeface="Lato Light"/>
              </a:rPr>
              <a:t> which is a cross -boarder project with South Africa</a:t>
            </a:r>
            <a:r>
              <a:rPr lang="en-US" sz="5800" dirty="0">
                <a:solidFill>
                  <a:schemeClr val="accent1"/>
                </a:solidFill>
                <a:latin typeface="Acta Book" panose="00000500000000000000" pitchFamily="50" charset="0"/>
                <a:ea typeface="Lato Light"/>
                <a:cs typeface="Lato Light"/>
                <a:sym typeface="Lato Light"/>
              </a:rPr>
              <a:t>.</a:t>
            </a:r>
            <a:endParaRPr lang="en-US" sz="5599" dirty="0">
              <a:solidFill>
                <a:schemeClr val="accent1"/>
              </a:solidFill>
              <a:latin typeface="Times New Roman" panose="02020603050405020304" pitchFamily="18" charset="0"/>
              <a:cs typeface="Times New Roman" panose="02020603050405020304" pitchFamily="18" charset="0"/>
            </a:endParaRPr>
          </a:p>
          <a:p>
            <a:pPr marL="914171" indent="-914171">
              <a:lnSpc>
                <a:spcPct val="90000"/>
              </a:lnSpc>
              <a:spcAft>
                <a:spcPts val="1200"/>
              </a:spcAft>
              <a:buFont typeface="Arial" panose="020B0604020202020204" pitchFamily="34" charset="0"/>
              <a:buChar char="•"/>
            </a:pPr>
            <a:r>
              <a:rPr lang="en-US" sz="5599" dirty="0">
                <a:latin typeface="Times New Roman" panose="02020603050405020304" pitchFamily="18" charset="0"/>
                <a:cs typeface="Times New Roman" panose="02020603050405020304" pitchFamily="18" charset="0"/>
              </a:rPr>
              <a:t>Ethiopia Program (Salama HUB) covers the whole of the Horn of Africa countries.</a:t>
            </a:r>
          </a:p>
          <a:p>
            <a:pPr marL="914171" indent="-914171">
              <a:lnSpc>
                <a:spcPct val="90000"/>
              </a:lnSpc>
              <a:spcAft>
                <a:spcPts val="1200"/>
              </a:spcAft>
              <a:buFont typeface="Arial" panose="020B0604020202020204" pitchFamily="34" charset="0"/>
              <a:buChar char="•"/>
            </a:pPr>
            <a:r>
              <a:rPr lang="en-US" sz="5599" dirty="0">
                <a:latin typeface="Times New Roman" panose="02020603050405020304" pitchFamily="18" charset="0"/>
                <a:cs typeface="Times New Roman" panose="02020603050405020304" pitchFamily="18" charset="0"/>
              </a:rPr>
              <a:t>Through its Dialogue and Exchange program AFSC extends the impact of its work to 25 other African countries.</a:t>
            </a:r>
          </a:p>
          <a:p>
            <a:pPr marL="914171" indent="-914171">
              <a:lnSpc>
                <a:spcPct val="90000"/>
              </a:lnSpc>
              <a:spcAft>
                <a:spcPts val="1200"/>
              </a:spcAft>
              <a:buFont typeface="Arial" panose="020B0604020202020204" pitchFamily="34" charset="0"/>
              <a:buChar char="•"/>
            </a:pPr>
            <a:endParaRPr lang="en-US" sz="5599" dirty="0">
              <a:latin typeface="Times New Roman" panose="02020603050405020304" pitchFamily="18" charset="0"/>
              <a:cs typeface="Times New Roman" panose="02020603050405020304" pitchFamily="18" charset="0"/>
            </a:endParaRPr>
          </a:p>
        </p:txBody>
      </p:sp>
      <p:pic>
        <p:nvPicPr>
          <p:cNvPr id="9" name="Picture 8" descr="peacebuilding&#10;&#10;Description automatically generated with medium confidence">
            <a:extLst>
              <a:ext uri="{FF2B5EF4-FFF2-40B4-BE49-F238E27FC236}">
                <a16:creationId xmlns:a16="http://schemas.microsoft.com/office/drawing/2014/main" id="{F7FF8E9C-67C1-480E-96C5-CB2D2FCA4B43}"/>
              </a:ext>
            </a:extLst>
          </p:cNvPr>
          <p:cNvPicPr>
            <a:picLocks noChangeAspect="1"/>
          </p:cNvPicPr>
          <p:nvPr/>
        </p:nvPicPr>
        <p:blipFill rotWithShape="1">
          <a:blip r:embed="rId2"/>
          <a:srcRect r="-1" b="24054"/>
          <a:stretch/>
        </p:blipFill>
        <p:spPr>
          <a:xfrm>
            <a:off x="18397911" y="227410"/>
            <a:ext cx="5694989" cy="4512631"/>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A picture containing person, building, outdoor, ground&#10;&#10;Description automatically generated">
            <a:extLst>
              <a:ext uri="{FF2B5EF4-FFF2-40B4-BE49-F238E27FC236}">
                <a16:creationId xmlns:a16="http://schemas.microsoft.com/office/drawing/2014/main" id="{C6EDA8D9-65F1-9048-AF03-9E39CE8D2064}"/>
              </a:ext>
            </a:extLst>
          </p:cNvPr>
          <p:cNvPicPr>
            <a:picLocks noChangeAspect="1"/>
          </p:cNvPicPr>
          <p:nvPr/>
        </p:nvPicPr>
        <p:blipFill rotWithShape="1">
          <a:blip r:embed="rId3"/>
          <a:srcRect t="19424" b="19326"/>
          <a:stretch/>
        </p:blipFill>
        <p:spPr>
          <a:xfrm>
            <a:off x="18772208" y="4965673"/>
            <a:ext cx="5640915" cy="4709221"/>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2" name="Picture 1">
            <a:extLst>
              <a:ext uri="{FF2B5EF4-FFF2-40B4-BE49-F238E27FC236}">
                <a16:creationId xmlns:a16="http://schemas.microsoft.com/office/drawing/2014/main" id="{C8AA0EDE-622D-F40B-F5EE-296CFD471A8F}"/>
              </a:ext>
            </a:extLst>
          </p:cNvPr>
          <p:cNvPicPr>
            <a:picLocks noChangeAspect="1"/>
          </p:cNvPicPr>
          <p:nvPr/>
        </p:nvPicPr>
        <p:blipFill>
          <a:blip r:embed="rId4"/>
          <a:stretch>
            <a:fillRect/>
          </a:stretch>
        </p:blipFill>
        <p:spPr>
          <a:xfrm>
            <a:off x="13956326" y="1043508"/>
            <a:ext cx="3893650" cy="1700765"/>
          </a:xfrm>
          <a:prstGeom prst="rect">
            <a:avLst/>
          </a:prstGeom>
        </p:spPr>
      </p:pic>
    </p:spTree>
    <p:extLst>
      <p:ext uri="{BB962C8B-B14F-4D97-AF65-F5344CB8AC3E}">
        <p14:creationId xmlns:p14="http://schemas.microsoft.com/office/powerpoint/2010/main" val="2616220480"/>
      </p:ext>
    </p:extLst>
  </p:cSld>
  <p:clrMapOvr>
    <a:masterClrMapping/>
  </p:clrMapOvr>
</p:sld>
</file>

<file path=ppt/theme/theme1.xml><?xml version="1.0" encoding="utf-8"?>
<a:theme xmlns:a="http://schemas.openxmlformats.org/drawingml/2006/main" name="Default Theme">
  <a:themeElements>
    <a:clrScheme name="Custom 201">
      <a:dk1>
        <a:srgbClr val="737571"/>
      </a:dk1>
      <a:lt1>
        <a:srgbClr val="FFFFFF"/>
      </a:lt1>
      <a:dk2>
        <a:srgbClr val="44546A"/>
      </a:dk2>
      <a:lt2>
        <a:srgbClr val="E7E6E6"/>
      </a:lt2>
      <a:accent1>
        <a:srgbClr val="263445"/>
      </a:accent1>
      <a:accent2>
        <a:srgbClr val="EEB057"/>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r_x0020_Cafe_x0020_ xmlns="3d30a2fe-0ea1-4e7c-bc26-2041a736fcbf">false</Star_x0020_Cafe_x0020_>
    <test xmlns="3d30a2fe-0ea1-4e7c-bc26-2041a736fc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47C58D5AE59349BD52EE0661B62D3A" ma:contentTypeVersion="14" ma:contentTypeDescription="Create a new document." ma:contentTypeScope="" ma:versionID="8cdad26611a2d12bb37a8fba5e83255d">
  <xsd:schema xmlns:xsd="http://www.w3.org/2001/XMLSchema" xmlns:xs="http://www.w3.org/2001/XMLSchema" xmlns:p="http://schemas.microsoft.com/office/2006/metadata/properties" xmlns:ns2="3d30a2fe-0ea1-4e7c-bc26-2041a736fcbf" xmlns:ns3="ed0fae7b-e5f4-4389-8d06-2469e7604c57" targetNamespace="http://schemas.microsoft.com/office/2006/metadata/properties" ma:root="true" ma:fieldsID="8b4a76af2ac027a3d1cfa0225d3e0a67" ns2:_="" ns3:_="">
    <xsd:import namespace="3d30a2fe-0ea1-4e7c-bc26-2041a736fcbf"/>
    <xsd:import namespace="ed0fae7b-e5f4-4389-8d06-2469e7604c57"/>
    <xsd:element name="properties">
      <xsd:complexType>
        <xsd:sequence>
          <xsd:element name="documentManagement">
            <xsd:complexType>
              <xsd:all>
                <xsd:element ref="ns2:MediaServiceMetadata" minOccurs="0"/>
                <xsd:element ref="ns2:MediaServiceFastMetadata" minOccurs="0"/>
                <xsd:element ref="ns2:test" minOccurs="0"/>
                <xsd:element ref="ns2:MediaServiceDateTaken" minOccurs="0"/>
                <xsd:element ref="ns2:MediaServiceAutoTags" minOccurs="0"/>
                <xsd:element ref="ns2:MediaServiceOCR" minOccurs="0"/>
                <xsd:element ref="ns3:SharedWithUsers" minOccurs="0"/>
                <xsd:element ref="ns3:SharedWithDetails" minOccurs="0"/>
                <xsd:element ref="ns2:Star_x0020_Cafe_x0020_"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30a2fe-0ea1-4e7c-bc26-2041a736fc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est" ma:index="10" nillable="true" ma:displayName="test" ma:format="Dropdown" ma:internalName="test">
      <xsd:simpleType>
        <xsd:restriction base="dms:Choice">
          <xsd:enumeration value="Program 1 "/>
          <xsd:enumeration value="Program 2 "/>
          <xsd:enumeration value="Program 3 "/>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Star_x0020_Cafe_x0020_" ma:index="16" nillable="true" ma:displayName="Star Cafe " ma:default="0" ma:format="Dropdown" ma:internalName="Star_x0020_Cafe_x0020_">
      <xsd:simpleType>
        <xsd:restriction base="dms:Boolea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0fae7b-e5f4-4389-8d06-2469e7604c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5EB1B5-BFE5-460D-82FE-07104BB63075}">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2006/metadata/properties"/>
    <ds:schemaRef ds:uri="3d30a2fe-0ea1-4e7c-bc26-2041a736fcbf"/>
    <ds:schemaRef ds:uri="ed0fae7b-e5f4-4389-8d06-2469e7604c57"/>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CAE5A46-FA8C-4A21-A144-B13D9985493A}">
  <ds:schemaRefs>
    <ds:schemaRef ds:uri="http://schemas.microsoft.com/sharepoint/v3/contenttype/forms"/>
  </ds:schemaRefs>
</ds:datastoreItem>
</file>

<file path=customXml/itemProps3.xml><?xml version="1.0" encoding="utf-8"?>
<ds:datastoreItem xmlns:ds="http://schemas.openxmlformats.org/officeDocument/2006/customXml" ds:itemID="{AF4358C2-6155-4ADA-9D11-C53DF80FA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30a2fe-0ea1-4e7c-bc26-2041a736fcbf"/>
    <ds:schemaRef ds:uri="ed0fae7b-e5f4-4389-8d06-2469e7604c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3543</TotalTime>
  <Words>1761</Words>
  <Application>Microsoft Office PowerPoint</Application>
  <PresentationFormat>Custom</PresentationFormat>
  <Paragraphs>170</Paragraphs>
  <Slides>24</Slides>
  <Notes>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24</vt:i4>
      </vt:variant>
    </vt:vector>
  </HeadingPairs>
  <TitlesOfParts>
    <vt:vector size="42" baseType="lpstr">
      <vt:lpstr>Libre Franklin SemiBold</vt:lpstr>
      <vt:lpstr>Montserrat</vt:lpstr>
      <vt:lpstr>Lato Light</vt:lpstr>
      <vt:lpstr>Calibri</vt:lpstr>
      <vt:lpstr>Libre Franklin Medium</vt:lpstr>
      <vt:lpstr>Poppins Bold</vt:lpstr>
      <vt:lpstr>Times New Roman</vt:lpstr>
      <vt:lpstr>Lato Black</vt:lpstr>
      <vt:lpstr>Libre Franklin Light</vt:lpstr>
      <vt:lpstr>Libre Franklin</vt:lpstr>
      <vt:lpstr>Lato</vt:lpstr>
      <vt:lpstr>ADLaM Display</vt:lpstr>
      <vt:lpstr>Arial</vt:lpstr>
      <vt:lpstr>Montserrat Light</vt:lpstr>
      <vt:lpstr>Aptos</vt:lpstr>
      <vt:lpstr>Acta Book</vt:lpstr>
      <vt:lpstr>Wingdings</vt:lpstr>
      <vt:lpstr>Default Theme</vt:lpstr>
      <vt:lpstr>PowerPoint Presentation</vt:lpstr>
      <vt:lpstr>Process of the presentation: </vt:lpstr>
      <vt:lpstr>PowerPoint Presentation</vt:lpstr>
      <vt:lpstr>AFSC Supporting survivors of War</vt:lpstr>
      <vt:lpstr>PowerPoint Presentation</vt:lpstr>
      <vt:lpstr>Recognition of Quaker War Relief Efforts</vt:lpstr>
      <vt:lpstr>    AFSC</vt:lpstr>
      <vt:lpstr> Overarching goal </vt:lpstr>
      <vt:lpstr>PowerPoint Presentation</vt:lpstr>
      <vt:lpstr>PowerPoint Presentation</vt:lpstr>
      <vt:lpstr>   Peace Building program</vt:lpstr>
      <vt:lpstr>PowerPoint Presentation</vt:lpstr>
      <vt:lpstr>PowerPoint Presentation</vt:lpstr>
      <vt:lpstr>AFSC work on Social Justice</vt:lpstr>
      <vt:lpstr>What is social justice from an African perspective? </vt:lpstr>
      <vt:lpstr>Division of social justice from an African perspective</vt:lpstr>
      <vt:lpstr>Challenges of Social Justice</vt:lpstr>
      <vt:lpstr>AFSC doesn’t act for people, but with them </vt:lpstr>
      <vt:lpstr>Summary of AFSC’s Approach to  Social Justice </vt:lpstr>
      <vt:lpstr>Questions for reflection</vt:lpstr>
      <vt:lpstr>Key take aways</vt:lpstr>
      <vt:lpstr>Social Justice and Peace builders Quotations</vt:lpstr>
      <vt:lpstr>Quaker Values and testimonies: SPICES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Newman</dc:creator>
  <cp:lastModifiedBy>user</cp:lastModifiedBy>
  <cp:revision>11</cp:revision>
  <dcterms:modified xsi:type="dcterms:W3CDTF">2025-10-02T16:22:34Z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0x010100DB47C58D5AE59349BD52EE0661B62D3A</vt:lpwstr>
  </property>
  <property fmtid="{D5CDD505-2E9C-101B-9397-08002B2CF9AE}" pid="3" name="_dlc_DocIdItemGuid">
    <vt:lpwstr>5dbeaa66-ac45-4e72-b61a-59734f3c1393</vt:lpwstr>
  </property>
</Properties>
</file>