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1"/>
  </p:notesMasterIdLst>
  <p:handoutMasterIdLst>
    <p:handoutMasterId r:id="rId22"/>
  </p:handoutMasterIdLst>
  <p:sldIdLst>
    <p:sldId id="410" r:id="rId5"/>
    <p:sldId id="383" r:id="rId6"/>
    <p:sldId id="411" r:id="rId7"/>
    <p:sldId id="412" r:id="rId8"/>
    <p:sldId id="413" r:id="rId9"/>
    <p:sldId id="414" r:id="rId10"/>
    <p:sldId id="423" r:id="rId11"/>
    <p:sldId id="415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39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4" autoAdjust="0"/>
    <p:restoredTop sz="96327" autoAdjust="0"/>
  </p:normalViewPr>
  <p:slideViewPr>
    <p:cSldViewPr snapToGrid="0">
      <p:cViewPr varScale="1">
        <p:scale>
          <a:sx n="85" d="100"/>
          <a:sy n="85" d="100"/>
        </p:scale>
        <p:origin x="504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4E2AF-4632-910B-620E-826F579C5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93354D-9860-A08B-052B-2DFED1F7BE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770926-A3C4-38B9-98A6-D715EFF8B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85170-225E-CD97-F3BC-1B2F9C537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037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DDCCA-EF2D-B907-5320-89017798A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6B9ADD-68E1-AC77-5D4B-E25302CD8A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95A536-A4BB-974D-7F53-CC8AE1D899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BDB42-4649-56C0-9A3B-6ED8F3650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227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DA599-1FA5-0FBF-0657-1AF69050C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46E7A7-F3D9-2552-D14A-FD516FBB8B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7EC0CD-77A1-C745-0596-69DD2070CF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DAC23-746F-799F-0A47-E74C258940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967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0C3CF-772B-A8D6-A35E-D521C5159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4260D-F927-0722-D9FE-194D4B5AEF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CF739F-DBBF-AFA5-8293-9E1C03C36F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17A592-D6E8-4246-405E-08375D5AB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659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CB23A-1220-B5A1-5DF6-CD935FE38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66D1FE-94A1-776C-D67D-2EF108BF88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CB0B98-6152-3B8F-B1E4-0DDE727026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6AB80-CAD8-9640-6B09-3F2863A087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5878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11BB7-7FAA-59D4-E482-201BC7C7A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23D8EE-1F87-767D-3969-B2A0703E8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B8D08B-A7CD-CBAE-4DAC-797CDF5341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551BB-CDFA-0FAA-2099-811945212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62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FE20E-B7DF-FEE2-5DA9-C622E5E77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FF2D70-9AF4-DAF9-E479-5D307CBA18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698AEC-46A0-2222-5474-5F85C029D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63840-8B5E-C02D-5589-EBC4F20066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84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5C025-B2BF-6770-36B9-94AEC426C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C3244C-4F83-8FCA-04E4-A728754E39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F005EA-8307-D6D5-4263-155F96F46C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09568-FF95-7B99-94D6-491E3A281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34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89826-39F1-AEC3-EECA-6F386C66E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487AE6-2CA4-424B-D7B5-D1D688B08C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9ABDC5-26AD-E6DE-5400-A9E76AB6D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2289B-8466-8332-77D9-F1AF35D7E2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710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6315-477C-B487-927B-90E966341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A4501C-43BD-18CB-F7CB-F466F2AEE0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65179A-E897-ABF2-A4D7-EBA39FD874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E7535-EE9B-B751-2FFB-48F877728F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662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54DC4-37E5-2E72-5B5C-CADB628BD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B10908-869E-332A-610C-6C4A15D266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126E30-835F-D386-0CC3-4447BD235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A681E2-722E-FE4D-9233-B687898BD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473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D21EC-79DF-8F13-A0ED-D8DA9E0FE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AC5D6-E58F-AEB6-9D51-B9D272C9A6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8FBA01-5147-B972-E7D3-EFB58EA9C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26D42-A1A2-F126-6904-3ECAC3BC6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738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ACE85-9710-BE24-F507-224D8DAF6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754D23-2773-6CB9-200A-B110509F03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36AD27-584F-5C08-F037-680A4E15CF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072640-230F-1298-1348-C28AD2C324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353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4109" y="-161360"/>
            <a:ext cx="7584141" cy="6606985"/>
          </a:xfrm>
        </p:spPr>
        <p:txBody>
          <a:bodyPr/>
          <a:lstStyle/>
          <a:p>
            <a:pPr algn="r"/>
            <a:r>
              <a:rPr lang="en-US" sz="4800" dirty="0"/>
              <a:t>Integrity and Transparency in Public Life</a:t>
            </a:r>
            <a:br>
              <a:rPr lang="en-US" sz="4800" dirty="0"/>
            </a:br>
            <a:br>
              <a:rPr lang="en-US" sz="4800" dirty="0"/>
            </a:br>
            <a:r>
              <a:rPr lang="en-US" sz="4000" b="0" dirty="0"/>
              <a:t>A Framework for Development</a:t>
            </a:r>
            <a:br>
              <a:rPr lang="en-US" sz="4000" dirty="0"/>
            </a:br>
            <a:br>
              <a:rPr lang="en-US" dirty="0"/>
            </a:br>
            <a:r>
              <a:rPr lang="en-US" sz="3200" i="1" dirty="0"/>
              <a:t>Ronald E Quist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449B-CB9D-7E0C-123B-C20BF94E9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C685-7545-217A-DF6B-A424D53AB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tIns="1737360" anchor="ctr" anchorCtr="0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PFM and Transparency &amp; Accountability</a:t>
            </a: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B07C1-A213-2374-B97D-91727D96207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8415194" cy="3709987"/>
          </a:xfrm>
        </p:spPr>
        <p:txBody>
          <a:bodyPr tIns="18288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Transparency is non-negotiable for accountability.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dirty="0"/>
              <a:t>An Institution Must Publicly Share:</a:t>
            </a:r>
          </a:p>
          <a:p>
            <a:r>
              <a:rPr lang="en-US" sz="1800" dirty="0"/>
              <a:t>All budget documents (and simplified version).</a:t>
            </a:r>
          </a:p>
          <a:p>
            <a:r>
              <a:rPr lang="en-US" sz="1800" dirty="0"/>
              <a:t>Annual Procurement plans and bid results.</a:t>
            </a:r>
          </a:p>
          <a:p>
            <a:r>
              <a:rPr lang="en-US" sz="1800" dirty="0"/>
              <a:t>Regular budget implementation reports.</a:t>
            </a:r>
          </a:p>
          <a:p>
            <a:r>
              <a:rPr lang="en-US" sz="1800" dirty="0"/>
              <a:t>Comprehensive, timely, accurate financial reports.</a:t>
            </a:r>
          </a:p>
          <a:p>
            <a:r>
              <a:rPr lang="en-US" sz="1800" dirty="0"/>
              <a:t>Audit Reports</a:t>
            </a:r>
          </a:p>
          <a:p>
            <a:r>
              <a:rPr lang="en-US" dirty="0"/>
              <a:t>Accountability must be to the Public, not to political bosses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24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52DC1-CA38-3FBD-47C0-94D277D43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600AE-78C5-A94A-AB34-32218161D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t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PFM and the Supreme Audit Institution</a:t>
            </a:r>
            <a:br>
              <a:rPr lang="en-US" sz="2800" dirty="0"/>
            </a:b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1249E-AD6D-0A1A-A1DF-4B58A7BA27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The Independent Guardian of Integrity</a:t>
            </a:r>
          </a:p>
          <a:p>
            <a:r>
              <a:rPr lang="en-US" dirty="0"/>
              <a:t>Role: Audits all public institutions to verify they delivered services within the budget and ensured value for money.</a:t>
            </a:r>
          </a:p>
          <a:p>
            <a:r>
              <a:rPr lang="en-US" dirty="0"/>
              <a:t>Requires Independence:</a:t>
            </a:r>
          </a:p>
          <a:p>
            <a:pPr lvl="1"/>
            <a:r>
              <a:rPr lang="en-US" b="1" dirty="0"/>
              <a:t>Constitutional Office:</a:t>
            </a:r>
            <a:r>
              <a:rPr lang="en-US" dirty="0"/>
              <a:t> Head appointed by President &amp; approved by Legislature.</a:t>
            </a:r>
          </a:p>
          <a:p>
            <a:pPr lvl="1"/>
            <a:r>
              <a:rPr lang="en-US" b="1" dirty="0"/>
              <a:t>Independent operations: </a:t>
            </a:r>
            <a:r>
              <a:rPr lang="en-US" dirty="0"/>
              <a:t>Staff assignments and work plans </a:t>
            </a:r>
          </a:p>
          <a:p>
            <a:pPr lvl="1"/>
            <a:r>
              <a:rPr lang="en-US" b="1" dirty="0"/>
              <a:t>Protected Tenure:</a:t>
            </a:r>
            <a:r>
              <a:rPr lang="en-US" dirty="0"/>
              <a:t> Can only be removed for serious health or criminal issues.</a:t>
            </a:r>
          </a:p>
          <a:p>
            <a:pPr lvl="1"/>
            <a:r>
              <a:rPr lang="en-US" b="1" dirty="0"/>
              <a:t>Fiscal Independence:</a:t>
            </a:r>
            <a:r>
              <a:rPr lang="en-US" dirty="0"/>
              <a:t> Budget is a direct charge on the state's consolidated fund.</a:t>
            </a: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0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41D39-828D-908C-BCEA-E979EC6D3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1D01E-2DA4-0BCD-DBA3-0537D8FD5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t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PFM Requirements - </a:t>
            </a:r>
            <a:r>
              <a:rPr lang="en-US" sz="2800" dirty="0"/>
              <a:t>Summary of Key Systems</a:t>
            </a: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09EF0-2321-3C37-640F-62463A9603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Essential Public Finance Management (PFM) Systems:</a:t>
            </a:r>
          </a:p>
          <a:p>
            <a:r>
              <a:rPr lang="en-US" sz="2000" dirty="0"/>
              <a:t>Macroeconomically-informed, medium-term budget framework.</a:t>
            </a:r>
          </a:p>
          <a:p>
            <a:r>
              <a:rPr lang="en-US" sz="2000" dirty="0"/>
              <a:t>Efficient tax collection and cash management.</a:t>
            </a:r>
          </a:p>
          <a:p>
            <a:r>
              <a:rPr lang="en-US" sz="2000" dirty="0"/>
              <a:t>Integrated posts, personnel, payroll database (to eliminate "ghost workers").</a:t>
            </a:r>
          </a:p>
          <a:p>
            <a:r>
              <a:rPr lang="en-US" sz="2000" dirty="0"/>
              <a:t>Transparent, competitive procurement processes.</a:t>
            </a:r>
          </a:p>
          <a:p>
            <a:r>
              <a:rPr lang="en-US" sz="2000" dirty="0"/>
              <a:t>Effective risk management and internal audit.</a:t>
            </a:r>
          </a:p>
          <a:p>
            <a:r>
              <a:rPr lang="en-US" sz="2000" dirty="0"/>
              <a:t>Oversight of </a:t>
            </a:r>
            <a:r>
              <a:rPr lang="en-US" sz="2000" i="1" dirty="0"/>
              <a:t>all</a:t>
            </a:r>
            <a:r>
              <a:rPr lang="en-US" sz="2000" dirty="0"/>
              <a:t> entities (budgetary and extra-budgetary).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34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BC54F-CE5E-E2D3-74CC-6FD6B9980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BE54-2529-379A-E62F-9075367EC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t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Conclusion - Ghana's PFM Weaknesses (I)</a:t>
            </a:r>
            <a:br>
              <a:rPr lang="en-US" sz="36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C03B0-31BB-12A9-E310-E4822C8B4A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3" y="2281238"/>
            <a:ext cx="8716531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Chronic Challenges to Fiscal Discipline</a:t>
            </a:r>
          </a:p>
          <a:p>
            <a:r>
              <a:rPr lang="en-US" dirty="0"/>
              <a:t>High expenditure arrears and runaway debt.</a:t>
            </a:r>
          </a:p>
          <a:p>
            <a:r>
              <a:rPr lang="en-US" dirty="0"/>
              <a:t>Causes:</a:t>
            </a:r>
          </a:p>
          <a:p>
            <a:pPr lvl="1"/>
            <a:r>
              <a:rPr lang="en-US" dirty="0"/>
              <a:t>Absence of a strict macro-fiscal framework.</a:t>
            </a:r>
          </a:p>
          <a:p>
            <a:pPr lvl="1"/>
            <a:r>
              <a:rPr lang="en-US" dirty="0"/>
              <a:t>Insufficient reflection of fund flows to and from extrabudgetary institutions</a:t>
            </a:r>
          </a:p>
          <a:p>
            <a:pPr lvl="1"/>
            <a:r>
              <a:rPr lang="en-US" dirty="0"/>
              <a:t>Poor tax collection and a narrow tax base.</a:t>
            </a:r>
          </a:p>
          <a:p>
            <a:pPr lvl="1"/>
            <a:r>
              <a:rPr lang="en-US" dirty="0"/>
              <a:t>Unpredictable budget transfers to spending units.</a:t>
            </a:r>
          </a:p>
          <a:p>
            <a:pPr lvl="1"/>
            <a:r>
              <a:rPr lang="en-US" dirty="0"/>
              <a:t>"Ghost workers" on payrolls.</a:t>
            </a:r>
          </a:p>
          <a:p>
            <a:pPr lvl="1"/>
            <a:r>
              <a:rPr lang="en-US" dirty="0"/>
              <a:t>Lack of fully funded commitment controls</a:t>
            </a:r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186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E52CC-6374-5E5F-2632-D1F180239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8C437-9F0F-D748-011F-8FBBCAFCF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t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Conclusion - Ghana's PFM Weaknesses (II)</a:t>
            </a:r>
            <a:br>
              <a:rPr lang="en-US" sz="36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4964E-B7C1-1B0A-61CE-8373DF7396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9391940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sz="2800" dirty="0"/>
              <a:t>More Systemic Hurdles</a:t>
            </a:r>
          </a:p>
          <a:p>
            <a:r>
              <a:rPr lang="en-US" dirty="0"/>
              <a:t>Limited Service Delivery Efficiency:</a:t>
            </a:r>
          </a:p>
          <a:p>
            <a:pPr lvl="1"/>
            <a:r>
              <a:rPr lang="en-US" dirty="0"/>
              <a:t>Ignored procurement rules, low transparency—procurement plans, bid outcomes.</a:t>
            </a:r>
          </a:p>
          <a:p>
            <a:pPr lvl="1"/>
            <a:r>
              <a:rPr lang="en-US" dirty="0"/>
              <a:t>Significant corruption in extra-budgetary agencies.</a:t>
            </a:r>
          </a:p>
          <a:p>
            <a:r>
              <a:rPr lang="en-US" dirty="0"/>
              <a:t>Limited Strategic Budgeting:</a:t>
            </a:r>
          </a:p>
          <a:p>
            <a:pPr lvl="1"/>
            <a:r>
              <a:rPr lang="en-US" dirty="0"/>
              <a:t>No firm estimates of fiscal space.</a:t>
            </a:r>
          </a:p>
          <a:p>
            <a:pPr lvl="1"/>
            <a:r>
              <a:rPr lang="en-US" dirty="0"/>
              <a:t>Limited public participation.</a:t>
            </a:r>
          </a:p>
          <a:p>
            <a:pPr lvl="1"/>
            <a:r>
              <a:rPr lang="en-US" dirty="0"/>
              <a:t>No economic analysis of large projects</a:t>
            </a:r>
          </a:p>
          <a:p>
            <a:pPr lvl="1"/>
            <a:r>
              <a:rPr lang="en-US" dirty="0"/>
              <a:t>Unjustified abandonment of large projects.</a:t>
            </a: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582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3709F-F1F2-2180-6B00-61D47BBA5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2018F-6208-0953-69B1-792C82B85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t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Conclusion - The Path Forward</a:t>
            </a:r>
            <a:br>
              <a:rPr lang="en-US" sz="3600" dirty="0"/>
            </a:br>
            <a:br>
              <a:rPr lang="en-US" sz="36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36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FF7C8-AF88-51B0-40B8-1E9ACAFDA72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A Once In A Generation's Opportunity</a:t>
            </a:r>
          </a:p>
          <a:p>
            <a:pPr>
              <a:spcBef>
                <a:spcPts val="1200"/>
              </a:spcBef>
            </a:pPr>
            <a:r>
              <a:rPr lang="en-US" sz="2000" u="sng" dirty="0"/>
              <a:t>Constitutional Review:</a:t>
            </a:r>
            <a:r>
              <a:rPr lang="en-US" sz="2000" dirty="0"/>
              <a:t> An opportunity to embed substantially higher standards of integrity and transparency into our governance</a:t>
            </a:r>
          </a:p>
          <a:p>
            <a:pPr>
              <a:spcBef>
                <a:spcPts val="1200"/>
              </a:spcBef>
            </a:pPr>
            <a:r>
              <a:rPr lang="en-US" sz="2000" u="sng" dirty="0"/>
              <a:t>Leverage Technology:</a:t>
            </a:r>
            <a:r>
              <a:rPr lang="en-US" sz="2000" dirty="0"/>
              <a:t> </a:t>
            </a:r>
          </a:p>
          <a:p>
            <a:pPr lvl="1"/>
            <a:r>
              <a:rPr lang="en-US" sz="1600" dirty="0"/>
              <a:t>Computerize a Treasury Single Account to improve cash management hence funds transfer predictability</a:t>
            </a:r>
          </a:p>
          <a:p>
            <a:pPr lvl="1"/>
            <a:r>
              <a:rPr lang="en-US" sz="1600" dirty="0"/>
              <a:t>Use the internet to widely and cheaply disseminate budgets and audit reports to the public.</a:t>
            </a:r>
          </a:p>
          <a:p>
            <a:pPr>
              <a:spcBef>
                <a:spcPts val="1200"/>
              </a:spcBef>
            </a:pPr>
            <a:r>
              <a:rPr lang="en-US" sz="2000" u="sng" dirty="0"/>
              <a:t>The Core Message:</a:t>
            </a:r>
          </a:p>
          <a:p>
            <a:pPr lvl="1"/>
            <a:r>
              <a:rPr lang="en-US" i="1" dirty="0"/>
              <a:t>"The devil lies in being superficial and avoiding the technical detail."</a:t>
            </a:r>
            <a:endParaRPr lang="en-US" dirty="0"/>
          </a:p>
          <a:p>
            <a:pPr lvl="1"/>
            <a:r>
              <a:rPr lang="en-US" i="1" dirty="0"/>
              <a:t>"The saving angel lies in directly confronting the complex details of the public finance management systems."</a:t>
            </a: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br>
              <a:rPr lang="en-US" dirty="0"/>
            </a:br>
            <a:endParaRPr lang="en-US" dirty="0"/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358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59" y="4549552"/>
            <a:ext cx="7323513" cy="1645920"/>
          </a:xfrm>
        </p:spPr>
        <p:txBody>
          <a:bodyPr/>
          <a:lstStyle/>
          <a:p>
            <a:r>
              <a:rPr lang="en-US" dirty="0"/>
              <a:t>Ronald E Quist</a:t>
            </a:r>
          </a:p>
          <a:p>
            <a:r>
              <a:rPr lang="en-US" dirty="0"/>
              <a:t>You may request for copies of the paper from which this presentation is extracted:</a:t>
            </a:r>
          </a:p>
          <a:p>
            <a:r>
              <a:rPr lang="en-US" dirty="0"/>
              <a:t>Send and email request to </a:t>
            </a:r>
            <a:r>
              <a:rPr lang="en-US" sz="3200" u="sng" dirty="0"/>
              <a:t>Quistron@gmail.com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The Kweku Ofosu-Baah Case Study</a:t>
            </a:r>
          </a:p>
          <a:p>
            <a:r>
              <a:rPr lang="en-US" dirty="0"/>
              <a:t>How PFM Achieves Integrity and Transparency</a:t>
            </a:r>
          </a:p>
          <a:p>
            <a:r>
              <a:rPr lang="en-US" dirty="0"/>
              <a:t>Conclusion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41F51-0294-E36A-BA73-D6A402481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5F628-C5CA-ECB0-8C39-E01FBACE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7025640" cy="1593507"/>
          </a:xfrm>
        </p:spPr>
        <p:txBody>
          <a:bodyPr/>
          <a:lstStyle/>
          <a:p>
            <a:r>
              <a:rPr lang="en-US" dirty="0"/>
              <a:t>Introduction – The Problem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212ED-868E-A625-E914-5E3B4815B3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457200">
            <a:noAutofit/>
          </a:bodyPr>
          <a:lstStyle/>
          <a:p>
            <a:pPr marL="0" indent="0">
              <a:buNone/>
            </a:pPr>
            <a:r>
              <a:rPr lang="en-US" sz="3800" dirty="0"/>
              <a:t>Africa's Development Paradox</a:t>
            </a:r>
          </a:p>
          <a:p>
            <a:r>
              <a:rPr lang="en-US" sz="1600" u="sng" dirty="0"/>
              <a:t>The Promise:</a:t>
            </a:r>
            <a:r>
              <a:rPr lang="en-US" sz="1600" dirty="0"/>
              <a:t> Rich in natural resources, high hopes post-independence.</a:t>
            </a:r>
          </a:p>
          <a:p>
            <a:r>
              <a:rPr lang="en-US" sz="1600" u="sng" dirty="0"/>
              <a:t>The Reality:</a:t>
            </a:r>
            <a:r>
              <a:rPr lang="en-US" sz="1600" dirty="0"/>
              <a:t> A cycle of poverty, IMF bailouts contingent on austerity measures, and stalled infrastructure investment.</a:t>
            </a:r>
          </a:p>
          <a:p>
            <a:r>
              <a:rPr lang="en-US" sz="1600" u="sng" dirty="0"/>
              <a:t>The Contrast</a:t>
            </a:r>
            <a:r>
              <a:rPr lang="en-US" sz="1600" dirty="0"/>
              <a:t>: Singapore's success is built on stamping out corruption.</a:t>
            </a:r>
          </a:p>
          <a:p>
            <a:r>
              <a:rPr lang="en-US" sz="1600" u="sng" dirty="0"/>
              <a:t>The Consensus:</a:t>
            </a:r>
            <a:r>
              <a:rPr lang="en-US" sz="1600" dirty="0"/>
              <a:t> Corruption and patronage are primary obstacles to development.</a:t>
            </a:r>
          </a:p>
          <a:p>
            <a:r>
              <a:rPr lang="en-US" sz="1600" u="sng" dirty="0"/>
              <a:t>The Requirement:</a:t>
            </a:r>
            <a:r>
              <a:rPr lang="en-US" sz="1600" dirty="0"/>
              <a:t> Public Institutions with high standards of Integrity and Transparency</a:t>
            </a:r>
          </a:p>
          <a:p>
            <a:r>
              <a:rPr lang="en-US" sz="1600" u="sng" dirty="0"/>
              <a:t>Core Argument:</a:t>
            </a:r>
            <a:r>
              <a:rPr lang="en-US" sz="1600" dirty="0"/>
              <a:t> The solution is not just more morality, but robust systems and controls within public institutions.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223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C7334-DCA4-C2AC-8780-758551975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08BE-4E6C-95AF-ACF9-B81BDAAAB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7545593" cy="1593507"/>
          </a:xfrm>
        </p:spPr>
        <p:txBody>
          <a:bodyPr/>
          <a:lstStyle/>
          <a:p>
            <a:r>
              <a:rPr lang="en-US" dirty="0"/>
              <a:t>Introduction – Key Definitions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2CB17-39DD-502D-A1CE-AA46B49D60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9495849" cy="3709987"/>
          </a:xfrm>
        </p:spPr>
        <p:txBody>
          <a:bodyPr tIns="91440">
            <a:noAutofit/>
          </a:bodyPr>
          <a:lstStyle/>
          <a:p>
            <a:pPr marL="0" indent="0">
              <a:buNone/>
            </a:pPr>
            <a:r>
              <a:rPr lang="en-US" sz="3400" dirty="0"/>
              <a:t>What Do We Mean by:</a:t>
            </a:r>
          </a:p>
          <a:p>
            <a:r>
              <a:rPr lang="en-US" dirty="0"/>
              <a:t>Integrity (of a Public Institution)?</a:t>
            </a:r>
          </a:p>
          <a:p>
            <a:pPr lvl="1"/>
            <a:r>
              <a:rPr lang="en-US" dirty="0"/>
              <a:t>Fulfills its service delivery promises.</a:t>
            </a:r>
          </a:p>
          <a:p>
            <a:pPr lvl="1"/>
            <a:r>
              <a:rPr lang="en-US" dirty="0"/>
              <a:t>Operates within its fiscal means.</a:t>
            </a:r>
          </a:p>
          <a:p>
            <a:pPr lvl="1"/>
            <a:r>
              <a:rPr lang="en-US" dirty="0"/>
              <a:t>Ensures economic efficiency (value for money).</a:t>
            </a:r>
          </a:p>
          <a:p>
            <a:pPr lvl="1"/>
            <a:r>
              <a:rPr lang="en-US" dirty="0"/>
              <a:t>Limits patronage, corruption, and debt.</a:t>
            </a:r>
          </a:p>
          <a:p>
            <a:r>
              <a:rPr lang="en-US" dirty="0"/>
              <a:t>Transparency (of a Public Institution)?</a:t>
            </a:r>
          </a:p>
          <a:p>
            <a:pPr lvl="1"/>
            <a:r>
              <a:rPr lang="en-US" dirty="0"/>
              <a:t>Allows the public to view its processes and outcomes.</a:t>
            </a:r>
          </a:p>
          <a:p>
            <a:pPr lvl="1"/>
            <a:r>
              <a:rPr lang="en-US" dirty="0"/>
              <a:t>Is the essential mechanism for public accountability.</a:t>
            </a:r>
          </a:p>
          <a:p>
            <a:pPr lvl="1"/>
            <a:r>
              <a:rPr lang="en-US" dirty="0"/>
              <a:t>Accountability ensures integrity—must have appropriate lines of accountability</a:t>
            </a:r>
          </a:p>
          <a:p>
            <a:pPr marL="0" indent="0">
              <a:buNone/>
            </a:pPr>
            <a:br>
              <a:rPr lang="en-US" sz="2900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20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CC94E-49E3-D9F7-F9D5-B109DBDE3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78E6-3E36-81B8-DB5D-9A4719516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ctr"/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Case Study - </a:t>
            </a:r>
            <a:r>
              <a:rPr lang="en-US" sz="3600" dirty="0"/>
              <a:t>Meet Kweku Ofosu-Baah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A91A3-8E48-4714-82E0-1BD67EE7D7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A Moral Man in a Broken System</a:t>
            </a:r>
            <a:endParaRPr lang="en-US" sz="2000" dirty="0"/>
          </a:p>
          <a:p>
            <a:r>
              <a:rPr lang="en-US" sz="2000" dirty="0"/>
              <a:t>Highly moral, God-fearing, well-trained in public administration.</a:t>
            </a:r>
          </a:p>
          <a:p>
            <a:r>
              <a:rPr lang="en-US" sz="2000" dirty="0"/>
              <a:t>Appointed as a District Budget Director.</a:t>
            </a:r>
          </a:p>
          <a:p>
            <a:r>
              <a:rPr lang="en-US" sz="2000" dirty="0"/>
              <a:t>Committed to achieving integrity and transparency in his new role.</a:t>
            </a:r>
          </a:p>
          <a:p>
            <a:pPr marL="0" indent="0">
              <a:buNone/>
            </a:pPr>
            <a:r>
              <a:rPr lang="en-US" dirty="0"/>
              <a:t>His Initial Challenge:</a:t>
            </a:r>
          </a:p>
          <a:p>
            <a:r>
              <a:rPr lang="en-US" sz="2000" dirty="0"/>
              <a:t>No clear, official budget ceilings were communicated from headquarters.</a:t>
            </a:r>
          </a:p>
          <a:p>
            <a:r>
              <a:rPr lang="en-US" sz="2000" dirty="0"/>
              <a:t>He was forced to manage his unit's budget "blind."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78A05-45CB-BA1C-F454-E9DE1F750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563C2-7F5E-F611-9050-7FD577DA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ctr"/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Case Study - </a:t>
            </a:r>
            <a:r>
              <a:rPr lang="en-US" sz="3600" dirty="0"/>
              <a:t>The System's Failure</a:t>
            </a: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A91A4-67F4-2777-CBC6-F9453E56ED6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sz="3600" dirty="0"/>
              <a:t>A Cascade of Systemic Problems(I)</a:t>
            </a:r>
          </a:p>
          <a:p>
            <a:r>
              <a:rPr lang="en-US" sz="2000" u="sng" dirty="0"/>
              <a:t>Unpredictable Funding</a:t>
            </a:r>
            <a:r>
              <a:rPr lang="en-US" sz="2000" dirty="0"/>
              <a:t>: Funds arrived late and were far less than the budget required.</a:t>
            </a:r>
          </a:p>
          <a:p>
            <a:r>
              <a:rPr lang="en-US" sz="2000" u="sng" dirty="0"/>
              <a:t>Work Stoppage:</a:t>
            </a:r>
            <a:r>
              <a:rPr lang="en-US" sz="2000" dirty="0"/>
              <a:t> Could not maintain vehicles, purchase fuel, or even buy stationery. Service delivery halted.</a:t>
            </a:r>
          </a:p>
          <a:p>
            <a:r>
              <a:rPr lang="en-US" sz="2000" u="sng" dirty="0"/>
              <a:t>Forced Bad Decisions:</a:t>
            </a:r>
            <a:r>
              <a:rPr lang="en-US" sz="2000" dirty="0"/>
              <a:t> Had to issue unfunded commitments (purchase orders without money) to get essential supplies.</a:t>
            </a:r>
          </a:p>
          <a:p>
            <a:r>
              <a:rPr lang="en-US" sz="2000" u="sng" dirty="0"/>
              <a:t>Lack of Competition:</a:t>
            </a:r>
            <a:r>
              <a:rPr lang="en-US" sz="2000" dirty="0"/>
              <a:t> Only one vendor would bid, leading to poor value for money.</a:t>
            </a: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225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EE924-F27A-8DEF-9C0C-BA9FB8F40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21BE-F233-A044-D826-D2A2BE121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anchor="ctr"/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Case Study - </a:t>
            </a:r>
            <a:r>
              <a:rPr lang="en-US" sz="3600" dirty="0"/>
              <a:t>The System's Failure</a:t>
            </a: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8CF16-6179-928E-EFD4-DDCE8F4D061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sz="3600" dirty="0"/>
              <a:t>A Cascade of Systemic Problems(II)</a:t>
            </a:r>
          </a:p>
          <a:p>
            <a:r>
              <a:rPr lang="en-US" sz="2000" u="sng" dirty="0"/>
              <a:t>Suspended Civil Works</a:t>
            </a:r>
            <a:r>
              <a:rPr lang="en-US" sz="2000" dirty="0"/>
              <a:t>: Additional costs—demobilization and remobilization</a:t>
            </a:r>
          </a:p>
          <a:p>
            <a:r>
              <a:rPr lang="en-US" sz="2000" u="sng" dirty="0"/>
              <a:t>Corruption Scandal:</a:t>
            </a:r>
            <a:r>
              <a:rPr lang="en-US" sz="2000" dirty="0"/>
              <a:t> Accountants taking kickbacks from vendors</a:t>
            </a:r>
          </a:p>
          <a:p>
            <a:r>
              <a:rPr lang="en-US" sz="2000" u="sng" dirty="0"/>
              <a:t>Damning Audit Report:</a:t>
            </a:r>
            <a:r>
              <a:rPr lang="en-US" sz="2000" dirty="0"/>
              <a:t> Cost paid higher than commercial prices, large expenditure arrears accrued</a:t>
            </a:r>
          </a:p>
          <a:p>
            <a:r>
              <a:rPr lang="en-US" sz="2000" u="sng" dirty="0"/>
              <a:t>Kweku’s Morality:</a:t>
            </a:r>
            <a:r>
              <a:rPr lang="en-US" sz="2000" dirty="0"/>
              <a:t> Was made irrelevant in the face of a broken PFM system</a:t>
            </a: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7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C8368-199B-8709-7622-BAC8AD3C4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B7A9-04BD-5863-0BB7-F37E25384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tIns="822960" anchor="ctr"/>
          <a:lstStyle/>
          <a:p>
            <a:br>
              <a:rPr lang="en-US" dirty="0"/>
            </a:br>
            <a:br>
              <a:rPr lang="en-US" dirty="0"/>
            </a:br>
            <a:r>
              <a:rPr lang="en-US" sz="3600" dirty="0"/>
              <a:t>PFM and The Three Pillars of Integrity</a:t>
            </a: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49D613-163B-3978-393A-19C4F663D18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7689663" cy="3709987"/>
          </a:xfrm>
        </p:spPr>
        <p:txBody>
          <a:bodyPr tIns="182880">
            <a:noAutofit/>
          </a:bodyPr>
          <a:lstStyle/>
          <a:p>
            <a:r>
              <a:rPr lang="en-US" dirty="0"/>
              <a:t>A public institution has integrity if it achieves:</a:t>
            </a:r>
          </a:p>
          <a:p>
            <a:r>
              <a:rPr lang="en-US" dirty="0"/>
              <a:t>Fiscal Discipline</a:t>
            </a:r>
          </a:p>
          <a:p>
            <a:pPr lvl="1"/>
            <a:r>
              <a:rPr lang="en-US" dirty="0"/>
              <a:t>Comprehensive revenue estimates, spending within means, sustainable debt, no arrears, new investments spending within fiscal space</a:t>
            </a:r>
          </a:p>
          <a:p>
            <a:r>
              <a:rPr lang="en-US" dirty="0"/>
              <a:t>Economic Efficiency</a:t>
            </a:r>
          </a:p>
          <a:p>
            <a:pPr lvl="1"/>
            <a:r>
              <a:rPr lang="en-US" dirty="0"/>
              <a:t>Value for money in all expenditures.</a:t>
            </a:r>
          </a:p>
          <a:p>
            <a:r>
              <a:rPr lang="en-US" dirty="0"/>
              <a:t>Strategic Allocation of Resources</a:t>
            </a:r>
          </a:p>
          <a:p>
            <a:pPr lvl="1"/>
            <a:r>
              <a:rPr lang="en-US" dirty="0"/>
              <a:t>Funds directed to priority sectors and programs.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2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FA0C2-2B57-3587-F9E3-28290CA1C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9B8CB-A2D6-E69A-B217-97DEB0A8D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189572"/>
            <a:ext cx="10163288" cy="1593507"/>
          </a:xfrm>
        </p:spPr>
        <p:txBody>
          <a:bodyPr tIns="1371600" bIns="91440" anchor="ctr" anchorCtr="0"/>
          <a:lstStyle/>
          <a:p>
            <a:br>
              <a:rPr lang="en-US" dirty="0"/>
            </a:br>
            <a:br>
              <a:rPr lang="en-US" dirty="0"/>
            </a:br>
            <a:r>
              <a:rPr lang="en-US" sz="3200" dirty="0"/>
              <a:t>PFM and the Budget as the Key Integrity Instrument</a:t>
            </a:r>
            <a:br>
              <a:rPr lang="en-US" sz="3200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89F74-2CA1-659E-80CD-1C440DD550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4" y="2281238"/>
            <a:ext cx="8103467" cy="3709987"/>
          </a:xfrm>
        </p:spPr>
        <p:txBody>
          <a:bodyPr tIns="182880">
            <a:noAutofit/>
          </a:bodyPr>
          <a:lstStyle/>
          <a:p>
            <a:pPr marL="0" indent="0">
              <a:buNone/>
            </a:pPr>
            <a:r>
              <a:rPr lang="en-US" dirty="0"/>
              <a:t>The Budget Must Be:</a:t>
            </a:r>
          </a:p>
          <a:p>
            <a:r>
              <a:rPr lang="en-US" sz="2000" u="sng" dirty="0"/>
              <a:t>The Power of Law:</a:t>
            </a:r>
            <a:r>
              <a:rPr lang="en-US" sz="2000" dirty="0"/>
              <a:t> Sanctioned by the legislature (Parliament).</a:t>
            </a:r>
          </a:p>
          <a:p>
            <a:r>
              <a:rPr lang="en-US" sz="2000" u="sng" dirty="0"/>
              <a:t>Comprehensive:</a:t>
            </a:r>
            <a:r>
              <a:rPr lang="en-US" sz="2000" dirty="0"/>
              <a:t> Based on accurate revenue estimates (taxes, loans, grants, public corporation dividends, asset sales, investment returns).</a:t>
            </a:r>
          </a:p>
          <a:p>
            <a:r>
              <a:rPr lang="en-US" sz="2000" u="sng" dirty="0"/>
              <a:t>Constrained:</a:t>
            </a:r>
            <a:r>
              <a:rPr lang="en-US" sz="2000" dirty="0"/>
              <a:t> Limited to available fiscal space.</a:t>
            </a:r>
          </a:p>
          <a:p>
            <a:r>
              <a:rPr lang="en-US" sz="2000" u="sng" dirty="0"/>
              <a:t>Communicated:</a:t>
            </a:r>
            <a:r>
              <a:rPr lang="en-US" sz="2000" dirty="0"/>
              <a:t> Clear spending ceilings sent to all units (1,000s).</a:t>
            </a:r>
          </a:p>
          <a:p>
            <a:r>
              <a:rPr lang="en-US" sz="2000" u="sng" dirty="0"/>
              <a:t>Crucial Implementation Tool</a:t>
            </a:r>
            <a:r>
              <a:rPr lang="en-US" sz="2000" dirty="0"/>
              <a:t>: Treasury Single Account: Consolidates all government funds for real-time view and control, greater predictability.</a:t>
            </a:r>
          </a:p>
          <a:p>
            <a:br>
              <a:rPr lang="en-US" dirty="0"/>
            </a:br>
            <a:br>
              <a:rPr lang="en-US" dirty="0"/>
            </a:br>
            <a:br>
              <a:rPr lang="en-US" sz="3600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6614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purl.org/dc/elements/1.1/"/>
    <ds:schemaRef ds:uri="230e9df3-be65-4c73-a93b-d1236ebd677e"/>
    <ds:schemaRef ds:uri="16c05727-aa75-4e4a-9b5f-8a80a116589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{303B4EE3-90D0-410F-A4D5-5C9F92F18DA6}TFd3b75063-ff25-434d-b12c-efeaf07d16c3292f62b5_win32-75a75c970d8e</Template>
  <TotalTime>1392</TotalTime>
  <Words>1201</Words>
  <Application>Microsoft Office PowerPoint</Application>
  <PresentationFormat>Widescreen</PresentationFormat>
  <Paragraphs>153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Franklin Gothic Book</vt:lpstr>
      <vt:lpstr>Franklin Gothic Demi</vt:lpstr>
      <vt:lpstr>Custom</vt:lpstr>
      <vt:lpstr>Integrity and Transparency in Public Life  A Framework for Development  Ronald E Quist </vt:lpstr>
      <vt:lpstr>Agenda</vt:lpstr>
      <vt:lpstr>Introduction – The Problem</vt:lpstr>
      <vt:lpstr>Introduction – Key Definitions </vt:lpstr>
      <vt:lpstr>  Case Study - Meet Kweku Ofosu-Baah  </vt:lpstr>
      <vt:lpstr>  Case Study - The System's Failure   </vt:lpstr>
      <vt:lpstr>  Case Study - The System's Failure   </vt:lpstr>
      <vt:lpstr>  PFM and The Three Pillars of Integrity    </vt:lpstr>
      <vt:lpstr>  PFM and the Budget as the Key Integrity Instrument     </vt:lpstr>
      <vt:lpstr>  PFM and Transparency &amp; Accountability      </vt:lpstr>
      <vt:lpstr>  PFM and the Supreme Audit Institution       </vt:lpstr>
      <vt:lpstr>  PFM Requirements - Summary of Key Systems        </vt:lpstr>
      <vt:lpstr>  Conclusion - Ghana's PFM Weaknesses (I)         </vt:lpstr>
      <vt:lpstr>  Conclusion - Ghana's PFM Weaknesses (II)         </vt:lpstr>
      <vt:lpstr>  Conclusion - The Path Forward         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Integrity and Transparency in Public Life  A Framework for Development  Ronald E Quist </dc:title>
  <dc:creator>Ron Quist</dc:creator>
  <cp:lastModifiedBy>user</cp:lastModifiedBy>
  <cp:revision>54</cp:revision>
  <dcterms:created xsi:type="dcterms:W3CDTF">2025-10-01T11:39:19Z</dcterms:created>
  <dcterms:modified xsi:type="dcterms:W3CDTF">2025-10-02T12:49:08Z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