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0" r:id="rId1"/>
  </p:sldMasterIdLst>
  <p:notesMasterIdLst>
    <p:notesMasterId r:id="rId33"/>
  </p:notesMasterIdLst>
  <p:sldIdLst>
    <p:sldId id="256" r:id="rId2"/>
    <p:sldId id="258" r:id="rId3"/>
    <p:sldId id="259" r:id="rId4"/>
    <p:sldId id="260" r:id="rId5"/>
    <p:sldId id="266" r:id="rId6"/>
    <p:sldId id="268" r:id="rId7"/>
    <p:sldId id="267" r:id="rId8"/>
    <p:sldId id="272" r:id="rId9"/>
    <p:sldId id="273" r:id="rId10"/>
    <p:sldId id="274" r:id="rId11"/>
    <p:sldId id="269" r:id="rId12"/>
    <p:sldId id="270" r:id="rId13"/>
    <p:sldId id="261" r:id="rId14"/>
    <p:sldId id="277" r:id="rId15"/>
    <p:sldId id="262" r:id="rId16"/>
    <p:sldId id="271" r:id="rId17"/>
    <p:sldId id="263" r:id="rId18"/>
    <p:sldId id="264" r:id="rId19"/>
    <p:sldId id="265" r:id="rId20"/>
    <p:sldId id="275" r:id="rId21"/>
    <p:sldId id="276" r:id="rId22"/>
    <p:sldId id="278" r:id="rId23"/>
    <p:sldId id="279" r:id="rId24"/>
    <p:sldId id="280" r:id="rId25"/>
    <p:sldId id="281" r:id="rId26"/>
    <p:sldId id="282" r:id="rId27"/>
    <p:sldId id="283" r:id="rId28"/>
    <p:sldId id="289" r:id="rId29"/>
    <p:sldId id="285" r:id="rId30"/>
    <p:sldId id="290" r:id="rId31"/>
    <p:sldId id="286" r:id="rId3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8027" autoAdjust="0"/>
    <p:restoredTop sz="94660"/>
  </p:normalViewPr>
  <p:slideViewPr>
    <p:cSldViewPr snapToGrid="0">
      <p:cViewPr varScale="1">
        <p:scale>
          <a:sx n="70" d="100"/>
          <a:sy n="70" d="100"/>
        </p:scale>
        <p:origin x="618"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8C6550F-E1B8-432A-B631-0E43B0C40281}" type="datetimeFigureOut">
              <a:rPr lang="en-US" smtClean="0"/>
              <a:t>10/3/2025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ECF906D-29CA-4EC6-97B2-ED27A35845CF}" type="slidenum">
              <a:rPr lang="en-US" smtClean="0"/>
              <a:t>‹#›</a:t>
            </a:fld>
            <a:endParaRPr lang="en-US"/>
          </a:p>
        </p:txBody>
      </p:sp>
    </p:spTree>
    <p:extLst>
      <p:ext uri="{BB962C8B-B14F-4D97-AF65-F5344CB8AC3E}">
        <p14:creationId xmlns:p14="http://schemas.microsoft.com/office/powerpoint/2010/main" val="316895245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Quote the P’s experience</a:t>
            </a:r>
            <a:endParaRPr lang="en-US" dirty="0"/>
          </a:p>
        </p:txBody>
      </p:sp>
      <p:sp>
        <p:nvSpPr>
          <p:cNvPr id="4" name="Slide Number Placeholder 3"/>
          <p:cNvSpPr>
            <a:spLocks noGrp="1"/>
          </p:cNvSpPr>
          <p:nvPr>
            <p:ph type="sldNum" sz="quarter" idx="10"/>
          </p:nvPr>
        </p:nvSpPr>
        <p:spPr/>
        <p:txBody>
          <a:bodyPr/>
          <a:lstStyle/>
          <a:p>
            <a:fld id="{9ECF906D-29CA-4EC6-97B2-ED27A35845CF}" type="slidenum">
              <a:rPr lang="en-US" smtClean="0"/>
              <a:t>17</a:t>
            </a:fld>
            <a:endParaRPr lang="en-US"/>
          </a:p>
        </p:txBody>
      </p:sp>
    </p:spTree>
    <p:extLst>
      <p:ext uri="{BB962C8B-B14F-4D97-AF65-F5344CB8AC3E}">
        <p14:creationId xmlns:p14="http://schemas.microsoft.com/office/powerpoint/2010/main" val="60160266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ECF906D-29CA-4EC6-97B2-ED27A35845CF}" type="slidenum">
              <a:rPr lang="en-US" smtClean="0"/>
              <a:t>19</a:t>
            </a:fld>
            <a:endParaRPr lang="en-US"/>
          </a:p>
        </p:txBody>
      </p:sp>
    </p:spTree>
    <p:extLst>
      <p:ext uri="{BB962C8B-B14F-4D97-AF65-F5344CB8AC3E}">
        <p14:creationId xmlns:p14="http://schemas.microsoft.com/office/powerpoint/2010/main" val="60316216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Stealing</a:t>
            </a:r>
            <a:r>
              <a:rPr lang="en-US" baseline="0" dirty="0" smtClean="0"/>
              <a:t> through the ceiling by P, burning the handle of </a:t>
            </a:r>
            <a:endParaRPr lang="en-US" dirty="0"/>
          </a:p>
        </p:txBody>
      </p:sp>
      <p:sp>
        <p:nvSpPr>
          <p:cNvPr id="4" name="Slide Number Placeholder 3"/>
          <p:cNvSpPr>
            <a:spLocks noGrp="1"/>
          </p:cNvSpPr>
          <p:nvPr>
            <p:ph type="sldNum" sz="quarter" idx="10"/>
          </p:nvPr>
        </p:nvSpPr>
        <p:spPr/>
        <p:txBody>
          <a:bodyPr/>
          <a:lstStyle/>
          <a:p>
            <a:fld id="{9ECF906D-29CA-4EC6-97B2-ED27A35845CF}" type="slidenum">
              <a:rPr lang="en-US" smtClean="0"/>
              <a:t>21</a:t>
            </a:fld>
            <a:endParaRPr lang="en-US"/>
          </a:p>
        </p:txBody>
      </p:sp>
    </p:spTree>
    <p:extLst>
      <p:ext uri="{BB962C8B-B14F-4D97-AF65-F5344CB8AC3E}">
        <p14:creationId xmlns:p14="http://schemas.microsoft.com/office/powerpoint/2010/main" val="376159606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Quote talk with P</a:t>
            </a:r>
            <a:endParaRPr lang="en-US" dirty="0"/>
          </a:p>
        </p:txBody>
      </p:sp>
      <p:sp>
        <p:nvSpPr>
          <p:cNvPr id="4" name="Slide Number Placeholder 3"/>
          <p:cNvSpPr>
            <a:spLocks noGrp="1"/>
          </p:cNvSpPr>
          <p:nvPr>
            <p:ph type="sldNum" sz="quarter" idx="10"/>
          </p:nvPr>
        </p:nvSpPr>
        <p:spPr/>
        <p:txBody>
          <a:bodyPr/>
          <a:lstStyle/>
          <a:p>
            <a:fld id="{9ECF906D-29CA-4EC6-97B2-ED27A35845CF}" type="slidenum">
              <a:rPr lang="en-US" smtClean="0"/>
              <a:t>23</a:t>
            </a:fld>
            <a:endParaRPr lang="en-US"/>
          </a:p>
        </p:txBody>
      </p:sp>
    </p:spTree>
    <p:extLst>
      <p:ext uri="{BB962C8B-B14F-4D97-AF65-F5344CB8AC3E}">
        <p14:creationId xmlns:p14="http://schemas.microsoft.com/office/powerpoint/2010/main" val="1309120752"/>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9" name="Rectangle 8"/>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ctrTitle"/>
          </p:nvPr>
        </p:nvSpPr>
        <p:spPr>
          <a:xfrm>
            <a:off x="1154955" y="2099733"/>
            <a:ext cx="8825658" cy="2677648"/>
          </a:xfrm>
        </p:spPr>
        <p:txBody>
          <a:bodyPr anchor="b"/>
          <a:lstStyle>
            <a:lvl1pPr>
              <a:defRPr sz="5400"/>
            </a:lvl1pPr>
          </a:lstStyle>
          <a:p>
            <a:r>
              <a:rPr lang="en-US" smtClean="0"/>
              <a:t>Click to edit Master title style</a:t>
            </a:r>
            <a:endParaRPr lang="en-US" dirty="0"/>
          </a:p>
        </p:txBody>
      </p:sp>
      <p:sp>
        <p:nvSpPr>
          <p:cNvPr id="3" name="Subtitle 2"/>
          <p:cNvSpPr>
            <a:spLocks noGrp="1"/>
          </p:cNvSpPr>
          <p:nvPr>
            <p:ph type="subTitle" idx="1"/>
          </p:nvPr>
        </p:nvSpPr>
        <p:spPr bwMode="gray">
          <a:xfrm>
            <a:off x="1154955" y="4777380"/>
            <a:ext cx="8825658" cy="861420"/>
          </a:xfrm>
        </p:spPr>
        <p:txBody>
          <a:bodyPr anchor="t"/>
          <a:lstStyle>
            <a:lvl1pPr marL="0" indent="0" algn="l">
              <a:buNone/>
              <a:defRPr cap="all">
                <a:solidFill>
                  <a:schemeClr val="accent1">
                    <a:lumMod val="60000"/>
                    <a:lumOff val="4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bwMode="gray">
          <a:xfrm rot="5400000">
            <a:off x="10158984" y="1792224"/>
            <a:ext cx="990599" cy="304799"/>
          </a:xfrm>
        </p:spPr>
        <p:txBody>
          <a:bodyPr anchor="t"/>
          <a:lstStyle>
            <a:lvl1pPr algn="l">
              <a:defRPr b="0" i="0">
                <a:solidFill>
                  <a:schemeClr val="bg1">
                    <a:alpha val="60000"/>
                  </a:schemeClr>
                </a:solidFill>
              </a:defRPr>
            </a:lvl1pPr>
          </a:lstStyle>
          <a:p>
            <a:fld id="{D794180E-DB58-4770-BDF7-9E1542DDC2D4}" type="datetimeFigureOut">
              <a:rPr lang="en-US" smtClean="0"/>
              <a:t>10/3/2025</a:t>
            </a:fld>
            <a:endParaRPr lang="en-US"/>
          </a:p>
        </p:txBody>
      </p:sp>
      <p:sp>
        <p:nvSpPr>
          <p:cNvPr id="5" name="Footer Placeholder 4"/>
          <p:cNvSpPr>
            <a:spLocks noGrp="1"/>
          </p:cNvSpPr>
          <p:nvPr>
            <p:ph type="ftr" sz="quarter" idx="11"/>
          </p:nvPr>
        </p:nvSpPr>
        <p:spPr bwMode="gray">
          <a:xfrm rot="5400000">
            <a:off x="8951976" y="3227832"/>
            <a:ext cx="3859795" cy="304801"/>
          </a:xfrm>
        </p:spPr>
        <p:txBody>
          <a:bodyPr/>
          <a:lstStyle>
            <a:lvl1pPr>
              <a:defRPr b="0" i="0">
                <a:solidFill>
                  <a:schemeClr val="bg1">
                    <a:alpha val="60000"/>
                  </a:schemeClr>
                </a:solidFill>
              </a:defRPr>
            </a:lvl1pPr>
          </a:lstStyle>
          <a:p>
            <a:endParaRPr lang="en-US"/>
          </a:p>
        </p:txBody>
      </p:sp>
      <p:sp>
        <p:nvSpPr>
          <p:cNvPr id="11" name="Rectangle 1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12" name="Slide Number Placeholder 5"/>
          <p:cNvSpPr>
            <a:spLocks noGrp="1"/>
          </p:cNvSpPr>
          <p:nvPr>
            <p:ph type="sldNum" sz="quarter" idx="12"/>
          </p:nvPr>
        </p:nvSpPr>
        <p:spPr>
          <a:xfrm>
            <a:off x="10352540" y="295729"/>
            <a:ext cx="838199" cy="767687"/>
          </a:xfrm>
        </p:spPr>
        <p:txBody>
          <a:bodyPr/>
          <a:lstStyle/>
          <a:p>
            <a:fld id="{0D0499C6-9091-463F-AF26-FE40F489E384}" type="slidenum">
              <a:rPr lang="en-US" smtClean="0"/>
              <a:t>‹#›</a:t>
            </a:fld>
            <a:endParaRPr lang="en-US"/>
          </a:p>
        </p:txBody>
      </p:sp>
    </p:spTree>
    <p:extLst>
      <p:ext uri="{BB962C8B-B14F-4D97-AF65-F5344CB8AC3E}">
        <p14:creationId xmlns:p14="http://schemas.microsoft.com/office/powerpoint/2010/main" val="242346524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3" name="Rectangle 12"/>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Freeform 5"/>
            <p:cNvSpPr/>
            <p:nvPr/>
          </p:nvSpPr>
          <p:spPr bwMode="gray">
            <a:xfrm rot="10371525">
              <a:off x="263767" y="443825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1" name="Freeform 5"/>
            <p:cNvSpPr/>
            <p:nvPr/>
          </p:nvSpPr>
          <p:spPr bwMode="gray">
            <a:xfrm rot="10800000">
              <a:off x="459506" y="321130"/>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4969927"/>
            <a:ext cx="8825659"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154954" y="685800"/>
            <a:ext cx="8825659" cy="3429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1154954" y="5536665"/>
            <a:ext cx="8825658" cy="493712"/>
          </a:xfrm>
        </p:spPr>
        <p:txBody>
          <a:bodyPr>
            <a:normAutofit/>
          </a:bodyPr>
          <a:lstStyle>
            <a:lvl1pPr marL="0" indent="0">
              <a:buNone/>
              <a:defRPr sz="12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794180E-DB58-4770-BDF7-9E1542DDC2D4}" type="datetimeFigureOut">
              <a:rPr lang="en-US" smtClean="0"/>
              <a:t>10/3/2025</a:t>
            </a:fld>
            <a:endParaRPr lang="en-US"/>
          </a:p>
        </p:txBody>
      </p:sp>
      <p:sp>
        <p:nvSpPr>
          <p:cNvPr id="6" name="Footer Placeholder 5"/>
          <p:cNvSpPr>
            <a:spLocks noGrp="1"/>
          </p:cNvSpPr>
          <p:nvPr>
            <p:ph type="ftr" sz="quarter" idx="11"/>
          </p:nvPr>
        </p:nvSpPr>
        <p:spPr/>
        <p:txBody>
          <a:bodyPr/>
          <a:lstStyle/>
          <a:p>
            <a:endParaRPr lang="en-US"/>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0D0499C6-9091-463F-AF26-FE40F489E384}" type="slidenum">
              <a:rPr lang="en-US" smtClean="0"/>
              <a:t>‹#›</a:t>
            </a:fld>
            <a:endParaRPr lang="en-US"/>
          </a:p>
        </p:txBody>
      </p:sp>
    </p:spTree>
    <p:extLst>
      <p:ext uri="{BB962C8B-B14F-4D97-AF65-F5344CB8AC3E}">
        <p14:creationId xmlns:p14="http://schemas.microsoft.com/office/powerpoint/2010/main" val="208866608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Title and Caption">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Freeform 5"/>
            <p:cNvSpPr/>
            <p:nvPr/>
          </p:nvSpPr>
          <p:spPr bwMode="gray">
            <a:xfrm rot="21010068">
              <a:off x="8490951" y="271487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7" name="Freeform 5"/>
            <p:cNvSpPr/>
            <p:nvPr/>
          </p:nvSpPr>
          <p:spPr bwMode="gray">
            <a:xfrm>
              <a:off x="455612" y="2801319"/>
              <a:ext cx="11277600" cy="3602637"/>
            </a:xfrm>
            <a:custGeom>
              <a:avLst/>
              <a:gdLst/>
              <a:ahLst/>
              <a:cxnLst/>
              <a:rect l="l" t="t" r="r" b="b"/>
              <a:pathLst>
                <a:path w="10000" h="7946">
                  <a:moveTo>
                    <a:pt x="0" y="0"/>
                  </a:moveTo>
                  <a:lnTo>
                    <a:pt x="0" y="7945"/>
                  </a:lnTo>
                  <a:lnTo>
                    <a:pt x="10000" y="7946"/>
                  </a:lnTo>
                  <a:lnTo>
                    <a:pt x="10000" y="4"/>
                  </a:lnTo>
                  <a:lnTo>
                    <a:pt x="10000" y="4"/>
                  </a:lnTo>
                  <a:lnTo>
                    <a:pt x="9773" y="91"/>
                  </a:lnTo>
                  <a:lnTo>
                    <a:pt x="9547" y="175"/>
                  </a:lnTo>
                  <a:lnTo>
                    <a:pt x="9320" y="256"/>
                  </a:lnTo>
                  <a:lnTo>
                    <a:pt x="9092" y="326"/>
                  </a:lnTo>
                  <a:lnTo>
                    <a:pt x="8865" y="396"/>
                  </a:lnTo>
                  <a:lnTo>
                    <a:pt x="8637" y="462"/>
                  </a:lnTo>
                  <a:lnTo>
                    <a:pt x="8412" y="518"/>
                  </a:lnTo>
                  <a:lnTo>
                    <a:pt x="8184" y="571"/>
                  </a:lnTo>
                  <a:lnTo>
                    <a:pt x="7957" y="620"/>
                  </a:lnTo>
                  <a:lnTo>
                    <a:pt x="7734" y="662"/>
                  </a:lnTo>
                  <a:lnTo>
                    <a:pt x="7508" y="704"/>
                  </a:lnTo>
                  <a:lnTo>
                    <a:pt x="7285" y="739"/>
                  </a:lnTo>
                  <a:lnTo>
                    <a:pt x="7062" y="767"/>
                  </a:lnTo>
                  <a:lnTo>
                    <a:pt x="6840" y="795"/>
                  </a:lnTo>
                  <a:lnTo>
                    <a:pt x="6620" y="819"/>
                  </a:lnTo>
                  <a:lnTo>
                    <a:pt x="6402" y="837"/>
                  </a:lnTo>
                  <a:lnTo>
                    <a:pt x="6184" y="851"/>
                  </a:lnTo>
                  <a:lnTo>
                    <a:pt x="5968" y="865"/>
                  </a:lnTo>
                  <a:lnTo>
                    <a:pt x="5755" y="872"/>
                  </a:lnTo>
                  <a:lnTo>
                    <a:pt x="5542" y="879"/>
                  </a:lnTo>
                  <a:lnTo>
                    <a:pt x="5332" y="882"/>
                  </a:lnTo>
                  <a:lnTo>
                    <a:pt x="5124" y="879"/>
                  </a:lnTo>
                  <a:lnTo>
                    <a:pt x="4918" y="879"/>
                  </a:lnTo>
                  <a:lnTo>
                    <a:pt x="4714" y="872"/>
                  </a:lnTo>
                  <a:lnTo>
                    <a:pt x="4514" y="861"/>
                  </a:lnTo>
                  <a:lnTo>
                    <a:pt x="4316" y="851"/>
                  </a:lnTo>
                  <a:lnTo>
                    <a:pt x="4122" y="840"/>
                  </a:lnTo>
                  <a:lnTo>
                    <a:pt x="3929" y="823"/>
                  </a:lnTo>
                  <a:lnTo>
                    <a:pt x="3739" y="805"/>
                  </a:lnTo>
                  <a:lnTo>
                    <a:pt x="3553" y="788"/>
                  </a:lnTo>
                  <a:lnTo>
                    <a:pt x="3190" y="742"/>
                  </a:lnTo>
                  <a:lnTo>
                    <a:pt x="2842" y="693"/>
                  </a:lnTo>
                  <a:lnTo>
                    <a:pt x="2508" y="641"/>
                  </a:lnTo>
                  <a:lnTo>
                    <a:pt x="2192" y="585"/>
                  </a:lnTo>
                  <a:lnTo>
                    <a:pt x="1890" y="525"/>
                  </a:lnTo>
                  <a:lnTo>
                    <a:pt x="1610" y="462"/>
                  </a:lnTo>
                  <a:lnTo>
                    <a:pt x="1347" y="399"/>
                  </a:lnTo>
                  <a:lnTo>
                    <a:pt x="1105" y="336"/>
                  </a:lnTo>
                  <a:lnTo>
                    <a:pt x="883" y="277"/>
                  </a:lnTo>
                  <a:lnTo>
                    <a:pt x="686" y="221"/>
                  </a:lnTo>
                  <a:lnTo>
                    <a:pt x="508" y="168"/>
                  </a:lnTo>
                  <a:lnTo>
                    <a:pt x="358" y="123"/>
                  </a:lnTo>
                  <a:lnTo>
                    <a:pt x="232" y="81"/>
                  </a:lnTo>
                  <a:lnTo>
                    <a:pt x="59" y="21"/>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48798" y="1063417"/>
            <a:ext cx="8831816" cy="1372986"/>
          </a:xfrm>
        </p:spPr>
        <p:txBody>
          <a:bodyPr/>
          <a:lstStyle>
            <a:lvl1pPr>
              <a:defRPr sz="4000"/>
            </a:lvl1pPr>
          </a:lstStyle>
          <a:p>
            <a:r>
              <a:rPr lang="en-US" smtClean="0"/>
              <a:t>Click to edit Master title style</a:t>
            </a:r>
            <a:endParaRPr lang="en-US" dirty="0"/>
          </a:p>
        </p:txBody>
      </p:sp>
      <p:sp>
        <p:nvSpPr>
          <p:cNvPr id="8" name="Text Placeholder 3"/>
          <p:cNvSpPr>
            <a:spLocks noGrp="1"/>
          </p:cNvSpPr>
          <p:nvPr>
            <p:ph type="body" sz="half" idx="2"/>
          </p:nvPr>
        </p:nvSpPr>
        <p:spPr>
          <a:xfrm>
            <a:off x="1154954" y="3543300"/>
            <a:ext cx="8825659" cy="24765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794180E-DB58-4770-BDF7-9E1542DDC2D4}" type="datetimeFigureOut">
              <a:rPr lang="en-US" smtClean="0"/>
              <a:t>10/3/2025</a:t>
            </a:fld>
            <a:endParaRPr lang="en-US"/>
          </a:p>
        </p:txBody>
      </p:sp>
      <p:sp>
        <p:nvSpPr>
          <p:cNvPr id="5" name="Footer Placeholder 4"/>
          <p:cNvSpPr>
            <a:spLocks noGrp="1"/>
          </p:cNvSpPr>
          <p:nvPr>
            <p:ph type="ftr" sz="quarter" idx="11"/>
          </p:nvPr>
        </p:nvSpPr>
        <p:spPr/>
        <p:txBody>
          <a:bodyPr/>
          <a:lstStyle/>
          <a:p>
            <a:endParaRPr lang="en-US"/>
          </a:p>
        </p:txBody>
      </p:sp>
      <p:sp>
        <p:nvSpPr>
          <p:cNvPr id="13" name="Rectangle 12"/>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0D0499C6-9091-463F-AF26-FE40F489E384}" type="slidenum">
              <a:rPr lang="en-US" smtClean="0"/>
              <a:t>‹#›</a:t>
            </a:fld>
            <a:endParaRPr lang="en-US"/>
          </a:p>
        </p:txBody>
      </p:sp>
    </p:spTree>
    <p:extLst>
      <p:ext uri="{BB962C8B-B14F-4D97-AF65-F5344CB8AC3E}">
        <p14:creationId xmlns:p14="http://schemas.microsoft.com/office/powerpoint/2010/main" val="155667871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Quote with Caption">
    <p:spTree>
      <p:nvGrpSpPr>
        <p:cNvPr id="1" name=""/>
        <p:cNvGrpSpPr/>
        <p:nvPr/>
      </p:nvGrpSpPr>
      <p:grpSpPr>
        <a:xfrm>
          <a:off x="0" y="0"/>
          <a:ext cx="0" cy="0"/>
          <a:chOff x="0" y="0"/>
          <a:chExt cx="0" cy="0"/>
        </a:xfrm>
      </p:grpSpPr>
      <p:grpSp>
        <p:nvGrpSpPr>
          <p:cNvPr id="3" name="Group 2"/>
          <p:cNvGrpSpPr/>
          <p:nvPr/>
        </p:nvGrpSpPr>
        <p:grpSpPr>
          <a:xfrm>
            <a:off x="0" y="0"/>
            <a:ext cx="12192000" cy="6858000"/>
            <a:chOff x="0" y="0"/>
            <a:chExt cx="12192000" cy="6858000"/>
          </a:xfrm>
        </p:grpSpPr>
        <p:sp>
          <p:nvSpPr>
            <p:cNvPr id="17" name="Rectangle 16"/>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0" name="Oval 19"/>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Oval 22"/>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4" name="Oval 23"/>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Oval 24"/>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Freeform 5"/>
            <p:cNvSpPr/>
            <p:nvPr/>
          </p:nvSpPr>
          <p:spPr bwMode="gray">
            <a:xfrm rot="21010068">
              <a:off x="8490951" y="41851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8"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16" name="TextBox 15"/>
          <p:cNvSpPr txBox="1"/>
          <p:nvPr/>
        </p:nvSpPr>
        <p:spPr bwMode="gray">
          <a:xfrm>
            <a:off x="881566" y="607336"/>
            <a:ext cx="801912"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13" name="TextBox 12"/>
          <p:cNvSpPr txBox="1"/>
          <p:nvPr/>
        </p:nvSpPr>
        <p:spPr bwMode="gray">
          <a:xfrm>
            <a:off x="9884458" y="2613787"/>
            <a:ext cx="652763"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2" name="Title 1"/>
          <p:cNvSpPr>
            <a:spLocks noGrp="1"/>
          </p:cNvSpPr>
          <p:nvPr>
            <p:ph type="title"/>
          </p:nvPr>
        </p:nvSpPr>
        <p:spPr>
          <a:xfrm>
            <a:off x="1581878" y="982134"/>
            <a:ext cx="8453906" cy="2696632"/>
          </a:xfrm>
        </p:spPr>
        <p:txBody>
          <a:bodyPr/>
          <a:lstStyle>
            <a:lvl1pPr>
              <a:defRPr sz="4000"/>
            </a:lvl1pPr>
          </a:lstStyle>
          <a:p>
            <a:r>
              <a:rPr lang="en-US" smtClean="0"/>
              <a:t>Click to edit Master title style</a:t>
            </a:r>
            <a:endParaRPr lang="en-US" dirty="0"/>
          </a:p>
        </p:txBody>
      </p:sp>
      <p:sp>
        <p:nvSpPr>
          <p:cNvPr id="14" name="Text Placeholder 3"/>
          <p:cNvSpPr>
            <a:spLocks noGrp="1"/>
          </p:cNvSpPr>
          <p:nvPr>
            <p:ph type="body" sz="half" idx="13"/>
          </p:nvPr>
        </p:nvSpPr>
        <p:spPr bwMode="gray">
          <a:xfrm>
            <a:off x="1945945" y="3678766"/>
            <a:ext cx="7731219" cy="342174"/>
          </a:xfrm>
        </p:spPr>
        <p:txBody>
          <a:bodyPr anchor="t">
            <a:normAutofit/>
          </a:bodyPr>
          <a:lstStyle>
            <a:lvl1pPr marL="0" indent="0">
              <a:buNone/>
              <a:defRPr lang="en-US" sz="1400" b="0" i="0" kern="1200" cap="small" dirty="0">
                <a:solidFill>
                  <a:schemeClr val="accent1">
                    <a:lumMod val="60000"/>
                    <a:lumOff val="40000"/>
                  </a:schemeClr>
                </a:solidFill>
                <a:latin typeface="+mn-lt"/>
                <a:ea typeface="+mn-ea"/>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0" name="Text Placeholder 3"/>
          <p:cNvSpPr>
            <a:spLocks noGrp="1"/>
          </p:cNvSpPr>
          <p:nvPr>
            <p:ph type="body" sz="half" idx="2"/>
          </p:nvPr>
        </p:nvSpPr>
        <p:spPr>
          <a:xfrm>
            <a:off x="1154954" y="5029199"/>
            <a:ext cx="9244897" cy="997857"/>
          </a:xfrm>
        </p:spPr>
        <p:txBody>
          <a:bodyPr anchor="ct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794180E-DB58-4770-BDF7-9E1542DDC2D4}" type="datetimeFigureOut">
              <a:rPr lang="en-US" smtClean="0"/>
              <a:t>10/3/2025</a:t>
            </a:fld>
            <a:endParaRPr lang="en-US"/>
          </a:p>
        </p:txBody>
      </p:sp>
      <p:sp>
        <p:nvSpPr>
          <p:cNvPr id="5" name="Footer Placeholder 4"/>
          <p:cNvSpPr>
            <a:spLocks noGrp="1"/>
          </p:cNvSpPr>
          <p:nvPr>
            <p:ph type="ftr" sz="quarter" idx="11"/>
          </p:nvPr>
        </p:nvSpPr>
        <p:spPr/>
        <p:txBody>
          <a:bodyPr/>
          <a:lstStyle/>
          <a:p>
            <a:endParaRPr lang="en-US"/>
          </a:p>
        </p:txBody>
      </p:sp>
      <p:sp>
        <p:nvSpPr>
          <p:cNvPr id="19" name="Rectangle 18"/>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0D0499C6-9091-463F-AF26-FE40F489E384}" type="slidenum">
              <a:rPr lang="en-US" smtClean="0"/>
              <a:t>‹#›</a:t>
            </a:fld>
            <a:endParaRPr lang="en-US"/>
          </a:p>
        </p:txBody>
      </p:sp>
    </p:spTree>
    <p:extLst>
      <p:ext uri="{BB962C8B-B14F-4D97-AF65-F5344CB8AC3E}">
        <p14:creationId xmlns:p14="http://schemas.microsoft.com/office/powerpoint/2010/main" val="151809837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Name Card">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Freeform 5"/>
            <p:cNvSpPr/>
            <p:nvPr/>
          </p:nvSpPr>
          <p:spPr bwMode="gray">
            <a:xfrm rot="21010068">
              <a:off x="8490951" y="4193583"/>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370667"/>
            <a:ext cx="8825660" cy="1822514"/>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154954" y="5024967"/>
            <a:ext cx="8825659" cy="860400"/>
          </a:xfrm>
        </p:spPr>
        <p:txBody>
          <a:bodyPr anchor="t"/>
          <a:lstStyle>
            <a:lvl1pPr marL="0" indent="0" algn="l">
              <a:buNone/>
              <a:defRPr sz="2000" cap="none">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794180E-DB58-4770-BDF7-9E1542DDC2D4}" type="datetimeFigureOut">
              <a:rPr lang="en-US" smtClean="0"/>
              <a:t>10/3/2025</a:t>
            </a:fld>
            <a:endParaRPr lang="en-US"/>
          </a:p>
        </p:txBody>
      </p:sp>
      <p:sp>
        <p:nvSpPr>
          <p:cNvPr id="5" name="Footer Placeholder 4"/>
          <p:cNvSpPr>
            <a:spLocks noGrp="1"/>
          </p:cNvSpPr>
          <p:nvPr>
            <p:ph type="ftr" sz="quarter" idx="11"/>
          </p:nvPr>
        </p:nvSpPr>
        <p:spPr/>
        <p:txBody>
          <a:bodyPr/>
          <a:lstStyle/>
          <a:p>
            <a:endParaRPr lang="en-US"/>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0D0499C6-9091-463F-AF26-FE40F489E384}" type="slidenum">
              <a:rPr lang="en-US" smtClean="0"/>
              <a:t>‹#›</a:t>
            </a:fld>
            <a:endParaRPr lang="en-US"/>
          </a:p>
        </p:txBody>
      </p:sp>
    </p:spTree>
    <p:extLst>
      <p:ext uri="{BB962C8B-B14F-4D97-AF65-F5344CB8AC3E}">
        <p14:creationId xmlns:p14="http://schemas.microsoft.com/office/powerpoint/2010/main" val="405791378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en-US" smtClean="0"/>
              <a:t>Click to edit Master title style</a:t>
            </a:r>
            <a:endParaRPr lang="en-US" dirty="0"/>
          </a:p>
        </p:txBody>
      </p:sp>
      <p:sp>
        <p:nvSpPr>
          <p:cNvPr id="3" name="Text Placeholder 2"/>
          <p:cNvSpPr>
            <a:spLocks noGrp="1"/>
          </p:cNvSpPr>
          <p:nvPr>
            <p:ph type="body" idx="1"/>
          </p:nvPr>
        </p:nvSpPr>
        <p:spPr>
          <a:xfrm>
            <a:off x="1154954" y="2603502"/>
            <a:ext cx="314187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6" name="Text Placeholder 3"/>
          <p:cNvSpPr>
            <a:spLocks noGrp="1"/>
          </p:cNvSpPr>
          <p:nvPr>
            <p:ph type="body" sz="half" idx="15"/>
          </p:nvPr>
        </p:nvSpPr>
        <p:spPr>
          <a:xfrm>
            <a:off x="1154953" y="3179764"/>
            <a:ext cx="314187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Text Placeholder 4"/>
          <p:cNvSpPr>
            <a:spLocks noGrp="1"/>
          </p:cNvSpPr>
          <p:nvPr>
            <p:ph type="body" sz="quarter" idx="3"/>
          </p:nvPr>
        </p:nvSpPr>
        <p:spPr>
          <a:xfrm>
            <a:off x="4512721" y="2603500"/>
            <a:ext cx="3147009"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9" name="Text Placeholder 3"/>
          <p:cNvSpPr>
            <a:spLocks noGrp="1"/>
          </p:cNvSpPr>
          <p:nvPr>
            <p:ph type="body" sz="half" idx="16"/>
          </p:nvPr>
        </p:nvSpPr>
        <p:spPr>
          <a:xfrm>
            <a:off x="4512721" y="3179763"/>
            <a:ext cx="314700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4" name="Text Placeholder 4"/>
          <p:cNvSpPr>
            <a:spLocks noGrp="1"/>
          </p:cNvSpPr>
          <p:nvPr>
            <p:ph type="body" sz="quarter" idx="13"/>
          </p:nvPr>
        </p:nvSpPr>
        <p:spPr>
          <a:xfrm>
            <a:off x="7888135" y="2603501"/>
            <a:ext cx="3145730"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0" name="Text Placeholder 3"/>
          <p:cNvSpPr>
            <a:spLocks noGrp="1"/>
          </p:cNvSpPr>
          <p:nvPr>
            <p:ph type="body" sz="half" idx="17"/>
          </p:nvPr>
        </p:nvSpPr>
        <p:spPr>
          <a:xfrm>
            <a:off x="7888329" y="3179762"/>
            <a:ext cx="3145536"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cxnSp>
        <p:nvCxnSpPr>
          <p:cNvPr id="17" name="Straight Connector 16"/>
          <p:cNvCxnSpPr/>
          <p:nvPr/>
        </p:nvCxnSpPr>
        <p:spPr>
          <a:xfrm>
            <a:off x="440397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77240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D794180E-DB58-4770-BDF7-9E1542DDC2D4}" type="datetimeFigureOut">
              <a:rPr lang="en-US" smtClean="0"/>
              <a:t>10/3/2025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D0499C6-9091-463F-AF26-FE40F489E384}" type="slidenum">
              <a:rPr lang="en-US" smtClean="0"/>
              <a:t>‹#›</a:t>
            </a:fld>
            <a:endParaRPr lang="en-US"/>
          </a:p>
        </p:txBody>
      </p:sp>
    </p:spTree>
    <p:extLst>
      <p:ext uri="{BB962C8B-B14F-4D97-AF65-F5344CB8AC3E}">
        <p14:creationId xmlns:p14="http://schemas.microsoft.com/office/powerpoint/2010/main" val="160445813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en-US" smtClean="0"/>
              <a:t>Click to edit Master title style</a:t>
            </a:r>
            <a:endParaRPr lang="en-US" dirty="0"/>
          </a:p>
        </p:txBody>
      </p:sp>
      <p:sp>
        <p:nvSpPr>
          <p:cNvPr id="3" name="Text Placeholder 2"/>
          <p:cNvSpPr>
            <a:spLocks noGrp="1"/>
          </p:cNvSpPr>
          <p:nvPr>
            <p:ph type="body" idx="1"/>
          </p:nvPr>
        </p:nvSpPr>
        <p:spPr>
          <a:xfrm>
            <a:off x="1154954" y="4532844"/>
            <a:ext cx="305043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9" name="Picture Placeholder 2"/>
          <p:cNvSpPr>
            <a:spLocks noGrp="1" noChangeAspect="1"/>
          </p:cNvSpPr>
          <p:nvPr>
            <p:ph type="pic" idx="15"/>
          </p:nvPr>
        </p:nvSpPr>
        <p:spPr>
          <a:xfrm>
            <a:off x="1334553"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2" name="Text Placeholder 3"/>
          <p:cNvSpPr>
            <a:spLocks noGrp="1"/>
          </p:cNvSpPr>
          <p:nvPr>
            <p:ph type="body" sz="half" idx="18"/>
          </p:nvPr>
        </p:nvSpPr>
        <p:spPr>
          <a:xfrm>
            <a:off x="1154954" y="5109106"/>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Text Placeholder 4"/>
          <p:cNvSpPr>
            <a:spLocks noGrp="1"/>
          </p:cNvSpPr>
          <p:nvPr>
            <p:ph type="body" sz="quarter" idx="3"/>
          </p:nvPr>
        </p:nvSpPr>
        <p:spPr>
          <a:xfrm>
            <a:off x="4568865" y="4532844"/>
            <a:ext cx="3050438" cy="576263"/>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1" name="Picture Placeholder 2"/>
          <p:cNvSpPr>
            <a:spLocks noGrp="1" noChangeAspect="1"/>
          </p:cNvSpPr>
          <p:nvPr>
            <p:ph type="pic" idx="21"/>
          </p:nvPr>
        </p:nvSpPr>
        <p:spPr>
          <a:xfrm>
            <a:off x="4748462" y="2603500"/>
            <a:ext cx="2691243"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3" name="Text Placeholder 3"/>
          <p:cNvSpPr>
            <a:spLocks noGrp="1"/>
          </p:cNvSpPr>
          <p:nvPr>
            <p:ph type="body" sz="half" idx="19"/>
          </p:nvPr>
        </p:nvSpPr>
        <p:spPr>
          <a:xfrm>
            <a:off x="4570172" y="5109105"/>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4" name="Text Placeholder 4"/>
          <p:cNvSpPr>
            <a:spLocks noGrp="1"/>
          </p:cNvSpPr>
          <p:nvPr>
            <p:ph type="body" sz="quarter" idx="13"/>
          </p:nvPr>
        </p:nvSpPr>
        <p:spPr>
          <a:xfrm>
            <a:off x="7982775" y="4532845"/>
            <a:ext cx="3051095"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2" name="Picture Placeholder 2"/>
          <p:cNvSpPr>
            <a:spLocks noGrp="1" noChangeAspect="1"/>
          </p:cNvSpPr>
          <p:nvPr>
            <p:ph type="pic" idx="22"/>
          </p:nvPr>
        </p:nvSpPr>
        <p:spPr>
          <a:xfrm>
            <a:off x="8163031"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4" name="Text Placeholder 3"/>
          <p:cNvSpPr>
            <a:spLocks noGrp="1"/>
          </p:cNvSpPr>
          <p:nvPr>
            <p:ph type="body" sz="half" idx="20"/>
          </p:nvPr>
        </p:nvSpPr>
        <p:spPr>
          <a:xfrm>
            <a:off x="7982775" y="5109104"/>
            <a:ext cx="3051096"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cxnSp>
        <p:nvCxnSpPr>
          <p:cNvPr id="43" name="Straight Connector 42"/>
          <p:cNvCxnSpPr/>
          <p:nvPr/>
        </p:nvCxnSpPr>
        <p:spPr>
          <a:xfrm>
            <a:off x="440583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44" name="Straight Connector 43"/>
          <p:cNvCxnSpPr/>
          <p:nvPr/>
        </p:nvCxnSpPr>
        <p:spPr>
          <a:xfrm>
            <a:off x="7797802"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D794180E-DB58-4770-BDF7-9E1542DDC2D4}" type="datetimeFigureOut">
              <a:rPr lang="en-US" smtClean="0"/>
              <a:t>10/3/2025</a:t>
            </a:fld>
            <a:endParaRPr lang="en-US"/>
          </a:p>
        </p:txBody>
      </p:sp>
      <p:sp>
        <p:nvSpPr>
          <p:cNvPr id="8" name="Footer Placeholder 7"/>
          <p:cNvSpPr>
            <a:spLocks noGrp="1"/>
          </p:cNvSpPr>
          <p:nvPr>
            <p:ph type="ftr" sz="quarter" idx="11"/>
          </p:nvPr>
        </p:nvSpPr>
        <p:spPr>
          <a:xfrm>
            <a:off x="561111" y="6391838"/>
            <a:ext cx="3644282" cy="304801"/>
          </a:xfrm>
        </p:spPr>
        <p:txBody>
          <a:bodyPr/>
          <a:lstStyle/>
          <a:p>
            <a:endParaRPr lang="en-US"/>
          </a:p>
        </p:txBody>
      </p:sp>
      <p:sp>
        <p:nvSpPr>
          <p:cNvPr id="9" name="Slide Number Placeholder 8"/>
          <p:cNvSpPr>
            <a:spLocks noGrp="1"/>
          </p:cNvSpPr>
          <p:nvPr>
            <p:ph type="sldNum" sz="quarter" idx="12"/>
          </p:nvPr>
        </p:nvSpPr>
        <p:spPr/>
        <p:txBody>
          <a:bodyPr/>
          <a:lstStyle/>
          <a:p>
            <a:fld id="{0D0499C6-9091-463F-AF26-FE40F489E384}" type="slidenum">
              <a:rPr lang="en-US" smtClean="0"/>
              <a:t>‹#›</a:t>
            </a:fld>
            <a:endParaRPr lang="en-US"/>
          </a:p>
        </p:txBody>
      </p:sp>
    </p:spTree>
    <p:extLst>
      <p:ext uri="{BB962C8B-B14F-4D97-AF65-F5344CB8AC3E}">
        <p14:creationId xmlns:p14="http://schemas.microsoft.com/office/powerpoint/2010/main" val="410240170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154954" y="2603500"/>
            <a:ext cx="8825659" cy="3416300"/>
          </a:xfrm>
        </p:spPr>
        <p:txBody>
          <a:bodyPr vert="eaVert" anchor="t" anchorCtr="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a:xfrm>
            <a:off x="10695439" y="6391838"/>
            <a:ext cx="990599" cy="304799"/>
          </a:xfrm>
        </p:spPr>
        <p:txBody>
          <a:bodyPr/>
          <a:lstStyle/>
          <a:p>
            <a:fld id="{D794180E-DB58-4770-BDF7-9E1542DDC2D4}" type="datetimeFigureOut">
              <a:rPr lang="en-US" smtClean="0"/>
              <a:t>10/3/2025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D0499C6-9091-463F-AF26-FE40F489E384}" type="slidenum">
              <a:rPr lang="en-US" smtClean="0"/>
              <a:t>‹#›</a:t>
            </a:fld>
            <a:endParaRPr lang="en-US"/>
          </a:p>
        </p:txBody>
      </p:sp>
    </p:spTree>
    <p:extLst>
      <p:ext uri="{BB962C8B-B14F-4D97-AF65-F5344CB8AC3E}">
        <p14:creationId xmlns:p14="http://schemas.microsoft.com/office/powerpoint/2010/main" val="292435264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2" name="Rectangle 11"/>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Rectangle 6"/>
            <p:cNvSpPr/>
            <p:nvPr/>
          </p:nvSpPr>
          <p:spPr bwMode="gray">
            <a:xfrm>
              <a:off x="414867" y="402165"/>
              <a:ext cx="6510866"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7" name="Freeform 5"/>
            <p:cNvSpPr/>
            <p:nvPr/>
          </p:nvSpPr>
          <p:spPr bwMode="gray">
            <a:xfrm rot="5101749">
              <a:off x="6294738" y="457773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0" name="Freeform 5"/>
            <p:cNvSpPr/>
            <p:nvPr/>
          </p:nvSpPr>
          <p:spPr bwMode="gray">
            <a:xfrm rot="5400000">
              <a:off x="44492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3"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Vertical Title 1"/>
          <p:cNvSpPr>
            <a:spLocks noGrp="1"/>
          </p:cNvSpPr>
          <p:nvPr>
            <p:ph type="title" orient="vert"/>
          </p:nvPr>
        </p:nvSpPr>
        <p:spPr>
          <a:xfrm>
            <a:off x="8585235" y="1278467"/>
            <a:ext cx="1409965" cy="4748590"/>
          </a:xfrm>
        </p:spPr>
        <p:txBody>
          <a:bodyPr vert="eaVert" anchor="b" anchorCtr="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154954" y="1278467"/>
            <a:ext cx="6256025" cy="474859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a:xfrm>
            <a:off x="10653104" y="6391838"/>
            <a:ext cx="992135" cy="304799"/>
          </a:xfrm>
        </p:spPr>
        <p:txBody>
          <a:bodyPr/>
          <a:lstStyle/>
          <a:p>
            <a:fld id="{D794180E-DB58-4770-BDF7-9E1542DDC2D4}" type="datetimeFigureOut">
              <a:rPr lang="en-US" smtClean="0"/>
              <a:t>10/3/2025</a:t>
            </a:fld>
            <a:endParaRPr lang="en-US"/>
          </a:p>
        </p:txBody>
      </p:sp>
      <p:sp>
        <p:nvSpPr>
          <p:cNvPr id="5" name="Footer Placeholder 4"/>
          <p:cNvSpPr>
            <a:spLocks noGrp="1"/>
          </p:cNvSpPr>
          <p:nvPr>
            <p:ph type="ftr" sz="quarter" idx="11"/>
          </p:nvPr>
        </p:nvSpPr>
        <p:spPr/>
        <p:txBody>
          <a:bodyPr/>
          <a:lstStyle/>
          <a:p>
            <a:endParaRPr lang="en-US"/>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0D0499C6-9091-463F-AF26-FE40F489E384}" type="slidenum">
              <a:rPr lang="en-US" smtClean="0"/>
              <a:t>‹#›</a:t>
            </a:fld>
            <a:endParaRPr lang="en-US"/>
          </a:p>
        </p:txBody>
      </p:sp>
    </p:spTree>
    <p:extLst>
      <p:ext uri="{BB962C8B-B14F-4D97-AF65-F5344CB8AC3E}">
        <p14:creationId xmlns:p14="http://schemas.microsoft.com/office/powerpoint/2010/main" val="35750793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a:xfrm>
            <a:off x="1154954" y="2603500"/>
            <a:ext cx="8825659" cy="34163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D794180E-DB58-4770-BDF7-9E1542DDC2D4}" type="datetimeFigureOut">
              <a:rPr lang="en-US" smtClean="0"/>
              <a:t>10/3/2025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D0499C6-9091-463F-AF26-FE40F489E384}" type="slidenum">
              <a:rPr lang="en-US" smtClean="0"/>
              <a:t>‹#›</a:t>
            </a:fld>
            <a:endParaRPr lang="en-US"/>
          </a:p>
        </p:txBody>
      </p:sp>
    </p:spTree>
    <p:extLst>
      <p:ext uri="{BB962C8B-B14F-4D97-AF65-F5344CB8AC3E}">
        <p14:creationId xmlns:p14="http://schemas.microsoft.com/office/powerpoint/2010/main" val="4667821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bwMode="gray">
            <a:xfrm>
              <a:off x="7289800" y="402165"/>
              <a:ext cx="44788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5"/>
            <p:cNvSpPr/>
            <p:nvPr/>
          </p:nvSpPr>
          <p:spPr bwMode="gray">
            <a:xfrm rot="16200000">
              <a:off x="3787244"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p:nvPr/>
          </p:nvSpPr>
          <p:spPr bwMode="gray">
            <a:xfrm rot="15922489">
              <a:off x="4698352"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677645"/>
            <a:ext cx="4351025" cy="2283824"/>
          </a:xfrm>
        </p:spPr>
        <p:txBody>
          <a:bodyPr anchor="ctr"/>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895559" y="2677644"/>
            <a:ext cx="3757545" cy="2283824"/>
          </a:xfrm>
        </p:spPr>
        <p:txBody>
          <a:bodyPr anchor="ctr"/>
          <a:lstStyle>
            <a:lvl1pPr marL="0" indent="0" algn="l">
              <a:buNone/>
              <a:defRPr sz="2000" cap="all">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794180E-DB58-4770-BDF7-9E1542DDC2D4}" type="datetimeFigureOut">
              <a:rPr lang="en-US" smtClean="0"/>
              <a:t>10/3/2025</a:t>
            </a:fld>
            <a:endParaRPr lang="en-US"/>
          </a:p>
        </p:txBody>
      </p:sp>
      <p:sp>
        <p:nvSpPr>
          <p:cNvPr id="5" name="Footer Placeholder 4"/>
          <p:cNvSpPr>
            <a:spLocks noGrp="1"/>
          </p:cNvSpPr>
          <p:nvPr>
            <p:ph type="ftr" sz="quarter" idx="11"/>
          </p:nvPr>
        </p:nvSpPr>
        <p:spPr/>
        <p:txBody>
          <a:bodyPr/>
          <a:lstStyle/>
          <a:p>
            <a:endParaRPr lang="en-US"/>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0D0499C6-9091-463F-AF26-FE40F489E384}" type="slidenum">
              <a:rPr lang="en-US" smtClean="0"/>
              <a:t>‹#›</a:t>
            </a:fld>
            <a:endParaRPr lang="en-US"/>
          </a:p>
        </p:txBody>
      </p:sp>
    </p:spTree>
    <p:extLst>
      <p:ext uri="{BB962C8B-B14F-4D97-AF65-F5344CB8AC3E}">
        <p14:creationId xmlns:p14="http://schemas.microsoft.com/office/powerpoint/2010/main" val="36950592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154954" y="2603500"/>
            <a:ext cx="4825158" cy="3416301"/>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208712" y="2603500"/>
            <a:ext cx="4825159" cy="3416300"/>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D794180E-DB58-4770-BDF7-9E1542DDC2D4}" type="datetimeFigureOut">
              <a:rPr lang="en-US" smtClean="0"/>
              <a:t>10/3/2025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D0499C6-9091-463F-AF26-FE40F489E384}" type="slidenum">
              <a:rPr lang="en-US" smtClean="0"/>
              <a:t>‹#›</a:t>
            </a:fld>
            <a:endParaRPr lang="en-US"/>
          </a:p>
        </p:txBody>
      </p:sp>
    </p:spTree>
    <p:extLst>
      <p:ext uri="{BB962C8B-B14F-4D97-AF65-F5344CB8AC3E}">
        <p14:creationId xmlns:p14="http://schemas.microsoft.com/office/powerpoint/2010/main" val="198515267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1154954" y="2603500"/>
            <a:ext cx="4825157"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154954" y="3179762"/>
            <a:ext cx="4825158" cy="2840039"/>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208712" y="2603500"/>
            <a:ext cx="4825159"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208712" y="3179762"/>
            <a:ext cx="4825159" cy="2840039"/>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D794180E-DB58-4770-BDF7-9E1542DDC2D4}" type="datetimeFigureOut">
              <a:rPr lang="en-US" smtClean="0"/>
              <a:t>10/3/2025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D0499C6-9091-463F-AF26-FE40F489E384}" type="slidenum">
              <a:rPr lang="en-US" smtClean="0"/>
              <a:t>‹#›</a:t>
            </a:fld>
            <a:endParaRPr lang="en-US"/>
          </a:p>
        </p:txBody>
      </p:sp>
    </p:spTree>
    <p:extLst>
      <p:ext uri="{BB962C8B-B14F-4D97-AF65-F5344CB8AC3E}">
        <p14:creationId xmlns:p14="http://schemas.microsoft.com/office/powerpoint/2010/main" val="57616884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9" name="Title 1"/>
          <p:cNvSpPr>
            <a:spLocks noGrp="1"/>
          </p:cNvSpPr>
          <p:nvPr>
            <p:ph type="title"/>
          </p:nvPr>
        </p:nvSpPr>
        <p:spPr>
          <a:xfrm>
            <a:off x="1154954" y="973668"/>
            <a:ext cx="8761413" cy="706964"/>
          </a:xfrm>
        </p:spPr>
        <p:txBody>
          <a:bodyPr/>
          <a:lstStyle>
            <a:lvl1pPr>
              <a:defRPr/>
            </a:lvl1p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D794180E-DB58-4770-BDF7-9E1542DDC2D4}" type="datetimeFigureOut">
              <a:rPr lang="en-US" smtClean="0"/>
              <a:t>10/3/2025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D0499C6-9091-463F-AF26-FE40F489E384}" type="slidenum">
              <a:rPr lang="en-US" smtClean="0"/>
              <a:t>‹#›</a:t>
            </a:fld>
            <a:endParaRPr lang="en-US"/>
          </a:p>
        </p:txBody>
      </p:sp>
    </p:spTree>
    <p:extLst>
      <p:ext uri="{BB962C8B-B14F-4D97-AF65-F5344CB8AC3E}">
        <p14:creationId xmlns:p14="http://schemas.microsoft.com/office/powerpoint/2010/main" val="20407082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794180E-DB58-4770-BDF7-9E1542DDC2D4}" type="datetimeFigureOut">
              <a:rPr lang="en-US" smtClean="0"/>
              <a:t>10/3/2025</a:t>
            </a:fld>
            <a:endParaRPr lang="en-US"/>
          </a:p>
        </p:txBody>
      </p:sp>
      <p:sp>
        <p:nvSpPr>
          <p:cNvPr id="3" name="Footer Placeholder 2"/>
          <p:cNvSpPr>
            <a:spLocks noGrp="1"/>
          </p:cNvSpPr>
          <p:nvPr>
            <p:ph type="ftr" sz="quarter" idx="11"/>
          </p:nvPr>
        </p:nvSpPr>
        <p:spPr/>
        <p:txBody>
          <a:bodyPr/>
          <a:lstStyle/>
          <a:p>
            <a:endParaRPr lang="en-US"/>
          </a:p>
        </p:txBody>
      </p:sp>
      <p:sp>
        <p:nvSpPr>
          <p:cNvPr id="7" name="Rectangle 6"/>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4" name="Slide Number Placeholder 3"/>
          <p:cNvSpPr>
            <a:spLocks noGrp="1"/>
          </p:cNvSpPr>
          <p:nvPr>
            <p:ph type="sldNum" sz="quarter" idx="12"/>
          </p:nvPr>
        </p:nvSpPr>
        <p:spPr/>
        <p:txBody>
          <a:bodyPr/>
          <a:lstStyle/>
          <a:p>
            <a:fld id="{0D0499C6-9091-463F-AF26-FE40F489E384}" type="slidenum">
              <a:rPr lang="en-US" smtClean="0"/>
              <a:t>‹#›</a:t>
            </a:fld>
            <a:endParaRPr lang="en-US"/>
          </a:p>
        </p:txBody>
      </p:sp>
    </p:spTree>
    <p:extLst>
      <p:ext uri="{BB962C8B-B14F-4D97-AF65-F5344CB8AC3E}">
        <p14:creationId xmlns:p14="http://schemas.microsoft.com/office/powerpoint/2010/main" val="334834508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5713412" y="402165"/>
              <a:ext cx="6055253"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8" name="Freeform 5"/>
            <p:cNvSpPr/>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2229377"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295400"/>
            <a:ext cx="2793158" cy="1600200"/>
          </a:xfrm>
        </p:spPr>
        <p:txBody>
          <a:bodyPr anchor="b"/>
          <a:lstStyle>
            <a:lvl1pPr algn="l">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5781146" y="1447800"/>
            <a:ext cx="5190066" cy="4572000"/>
          </a:xfrm>
        </p:spPr>
        <p:txBody>
          <a:bodyPr anchor="ct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bwMode="gray">
          <a:xfrm>
            <a:off x="1154954" y="3129280"/>
            <a:ext cx="2793158" cy="2895599"/>
          </a:xfrm>
        </p:spPr>
        <p:txBody>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794180E-DB58-4770-BDF7-9E1542DDC2D4}" type="datetimeFigureOut">
              <a:rPr lang="en-US" smtClean="0"/>
              <a:t>10/3/2025</a:t>
            </a:fld>
            <a:endParaRPr lang="en-US"/>
          </a:p>
        </p:txBody>
      </p:sp>
      <p:sp>
        <p:nvSpPr>
          <p:cNvPr id="6" name="Footer Placeholder 5"/>
          <p:cNvSpPr>
            <a:spLocks noGrp="1"/>
          </p:cNvSpPr>
          <p:nvPr>
            <p:ph type="ftr" sz="quarter" idx="11"/>
          </p:nvPr>
        </p:nvSpPr>
        <p:spPr/>
        <p:txBody>
          <a:bodyPr/>
          <a:lstStyle/>
          <a:p>
            <a:endParaRPr lang="en-US"/>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0D0499C6-9091-463F-AF26-FE40F489E384}" type="slidenum">
              <a:rPr lang="en-US" smtClean="0"/>
              <a:t>‹#›</a:t>
            </a:fld>
            <a:endParaRPr lang="en-US"/>
          </a:p>
        </p:txBody>
      </p:sp>
    </p:spTree>
    <p:extLst>
      <p:ext uri="{BB962C8B-B14F-4D97-AF65-F5344CB8AC3E}">
        <p14:creationId xmlns:p14="http://schemas.microsoft.com/office/powerpoint/2010/main" val="64810023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6172200" y="402165"/>
              <a:ext cx="55964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22" name="Freeform 5"/>
            <p:cNvSpPr/>
            <p:nvPr/>
          </p:nvSpPr>
          <p:spPr bwMode="gray">
            <a:xfrm rot="15922489">
              <a:off x="4203594"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32954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693333"/>
            <a:ext cx="3865134" cy="1735667"/>
          </a:xfrm>
        </p:spPr>
        <p:txBody>
          <a:bodyPr anchor="b">
            <a:normAutofit/>
          </a:bodyPr>
          <a:lstStyle>
            <a:lvl1pPr algn="l">
              <a:defRPr sz="36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547870" y="1143000"/>
            <a:ext cx="3227193"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marL="0" lvl="0" indent="0" algn="ctr">
              <a:buNone/>
            </a:pPr>
            <a:r>
              <a:rPr lang="en-US" smtClean="0"/>
              <a:t>Click icon to add picture</a:t>
            </a:r>
            <a:endParaRPr lang="en-US" dirty="0"/>
          </a:p>
        </p:txBody>
      </p:sp>
      <p:sp>
        <p:nvSpPr>
          <p:cNvPr id="4" name="Text Placeholder 3"/>
          <p:cNvSpPr>
            <a:spLocks noGrp="1"/>
          </p:cNvSpPr>
          <p:nvPr>
            <p:ph type="body" sz="half" idx="2"/>
          </p:nvPr>
        </p:nvSpPr>
        <p:spPr bwMode="gray">
          <a:xfrm>
            <a:off x="1154954" y="3657600"/>
            <a:ext cx="3859212" cy="1371600"/>
          </a:xfrm>
        </p:spPr>
        <p:txBody>
          <a:bodyPr>
            <a:normAutofit/>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794180E-DB58-4770-BDF7-9E1542DDC2D4}" type="datetimeFigureOut">
              <a:rPr lang="en-US" smtClean="0"/>
              <a:t>10/3/2025</a:t>
            </a:fld>
            <a:endParaRPr lang="en-US"/>
          </a:p>
        </p:txBody>
      </p:sp>
      <p:sp>
        <p:nvSpPr>
          <p:cNvPr id="6" name="Footer Placeholder 5"/>
          <p:cNvSpPr>
            <a:spLocks noGrp="1"/>
          </p:cNvSpPr>
          <p:nvPr>
            <p:ph type="ftr" sz="quarter" idx="11"/>
          </p:nvPr>
        </p:nvSpPr>
        <p:spPr/>
        <p:txBody>
          <a:bodyPr/>
          <a:lstStyle/>
          <a:p>
            <a:endParaRPr lang="en-US"/>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0D0499C6-9091-463F-AF26-FE40F489E384}" type="slidenum">
              <a:rPr lang="en-US" smtClean="0"/>
              <a:t>‹#›</a:t>
            </a:fld>
            <a:endParaRPr lang="en-US"/>
          </a:p>
        </p:txBody>
      </p:sp>
    </p:spTree>
    <p:extLst>
      <p:ext uri="{BB962C8B-B14F-4D97-AF65-F5344CB8AC3E}">
        <p14:creationId xmlns:p14="http://schemas.microsoft.com/office/powerpoint/2010/main" val="218744052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jpe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7" name="Rectangle 6"/>
            <p:cNvSpPr/>
            <p:nvPr/>
          </p:nvSpPr>
          <p:spPr>
            <a:xfrm>
              <a:off x="0" y="0"/>
              <a:ext cx="12192000" cy="6858000"/>
            </a:xfrm>
            <a:prstGeom prst="rect">
              <a:avLst/>
            </a:prstGeom>
            <a:blipFill>
              <a:blip r:embed="rId19">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Freeform 5"/>
            <p:cNvSpPr/>
            <p:nvPr/>
          </p:nvSpPr>
          <p:spPr bwMode="gray">
            <a:xfrm rot="21010068">
              <a:off x="8490951" y="17975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9" name="Freeform 5"/>
            <p:cNvSpPr/>
            <p:nvPr/>
          </p:nvSpPr>
          <p:spPr bwMode="gray">
            <a:xfrm>
              <a:off x="459506" y="1866405"/>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4"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Placeholder 1"/>
          <p:cNvSpPr>
            <a:spLocks noGrp="1"/>
          </p:cNvSpPr>
          <p:nvPr>
            <p:ph type="title"/>
          </p:nvPr>
        </p:nvSpPr>
        <p:spPr bwMode="gray">
          <a:xfrm>
            <a:off x="1154954" y="973668"/>
            <a:ext cx="8761413" cy="706964"/>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1154954" y="2603500"/>
            <a:ext cx="8761413" cy="34163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0653104" y="6391838"/>
            <a:ext cx="990599" cy="304799"/>
          </a:xfrm>
          <a:prstGeom prst="rect">
            <a:avLst/>
          </a:prstGeom>
        </p:spPr>
        <p:txBody>
          <a:bodyPr vert="horz" lIns="91440" tIns="45720" rIns="91440" bIns="45720" rtlCol="0" anchor="ctr"/>
          <a:lstStyle>
            <a:lvl1pPr algn="r">
              <a:defRPr sz="1000" b="1" i="0">
                <a:solidFill>
                  <a:schemeClr val="accent1"/>
                </a:solidFill>
              </a:defRPr>
            </a:lvl1pPr>
          </a:lstStyle>
          <a:p>
            <a:fld id="{D794180E-DB58-4770-BDF7-9E1542DDC2D4}" type="datetimeFigureOut">
              <a:rPr lang="en-US" smtClean="0"/>
              <a:t>10/3/2025</a:t>
            </a:fld>
            <a:endParaRPr lang="en-US"/>
          </a:p>
        </p:txBody>
      </p:sp>
      <p:sp>
        <p:nvSpPr>
          <p:cNvPr id="5" name="Footer Placeholder 4"/>
          <p:cNvSpPr>
            <a:spLocks noGrp="1"/>
          </p:cNvSpPr>
          <p:nvPr>
            <p:ph type="ftr" sz="quarter" idx="3"/>
          </p:nvPr>
        </p:nvSpPr>
        <p:spPr>
          <a:xfrm>
            <a:off x="561110" y="6391838"/>
            <a:ext cx="3859795" cy="304801"/>
          </a:xfrm>
          <a:prstGeom prst="rect">
            <a:avLst/>
          </a:prstGeom>
        </p:spPr>
        <p:txBody>
          <a:bodyPr vert="horz" lIns="91440" tIns="45720" rIns="91440" bIns="45720" rtlCol="0" anchor="ctr"/>
          <a:lstStyle>
            <a:lvl1pPr algn="l">
              <a:defRPr sz="1000" b="1" i="0">
                <a:solidFill>
                  <a:schemeClr val="accent1"/>
                </a:solidFill>
              </a:defRPr>
            </a:lvl1pPr>
          </a:lstStyle>
          <a:p>
            <a:endParaRPr lang="en-US"/>
          </a:p>
        </p:txBody>
      </p:sp>
      <p:sp>
        <p:nvSpPr>
          <p:cNvPr id="21" name="Rectangle 2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bg1"/>
                </a:solidFill>
              </a:defRPr>
            </a:lvl1pPr>
          </a:lstStyle>
          <a:p>
            <a:fld id="{0D0499C6-9091-463F-AF26-FE40F489E384}" type="slidenum">
              <a:rPr lang="en-US" smtClean="0"/>
              <a:t>‹#›</a:t>
            </a:fld>
            <a:endParaRPr lang="en-US"/>
          </a:p>
        </p:txBody>
      </p:sp>
    </p:spTree>
    <p:extLst>
      <p:ext uri="{BB962C8B-B14F-4D97-AF65-F5344CB8AC3E}">
        <p14:creationId xmlns:p14="http://schemas.microsoft.com/office/powerpoint/2010/main" val="1865056163"/>
      </p:ext>
    </p:extLst>
  </p:cSld>
  <p:clrMap bg1="lt1" tx1="dk1" bg2="lt2" tx2="dk2" accent1="accent1" accent2="accent2" accent3="accent3" accent4="accent4" accent5="accent5" accent6="accent6" hlink="hlink" folHlink="folHlink"/>
  <p:sldLayoutIdLst>
    <p:sldLayoutId id="2147483691" r:id="rId1"/>
    <p:sldLayoutId id="2147483692" r:id="rId2"/>
    <p:sldLayoutId id="2147483693" r:id="rId3"/>
    <p:sldLayoutId id="2147483694" r:id="rId4"/>
    <p:sldLayoutId id="2147483695" r:id="rId5"/>
    <p:sldLayoutId id="2147483696" r:id="rId6"/>
    <p:sldLayoutId id="2147483697" r:id="rId7"/>
    <p:sldLayoutId id="2147483698" r:id="rId8"/>
    <p:sldLayoutId id="2147483699" r:id="rId9"/>
    <p:sldLayoutId id="2147483700" r:id="rId10"/>
    <p:sldLayoutId id="2147483701" r:id="rId11"/>
    <p:sldLayoutId id="2147483702" r:id="rId12"/>
    <p:sldLayoutId id="2147483703" r:id="rId13"/>
    <p:sldLayoutId id="2147483704" r:id="rId14"/>
    <p:sldLayoutId id="2147483705" r:id="rId15"/>
    <p:sldLayoutId id="2147483706" r:id="rId16"/>
    <p:sldLayoutId id="2147483707" r:id="rId17"/>
  </p:sldLayoutIdLst>
  <p:txStyles>
    <p:titleStyle>
      <a:lvl1pPr algn="l" defTabSz="457200" rtl="0" eaLnBrk="1" latinLnBrk="0" hangingPunct="1">
        <a:spcBef>
          <a:spcPct val="0"/>
        </a:spcBef>
        <a:buNone/>
        <a:defRPr sz="3600" b="0" i="0" kern="1200">
          <a:solidFill>
            <a:schemeClr val="bg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hyperlink" Target="https://www.sciencedirect.com/topics/psychology/mental-health" TargetMode="Externa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hyperlink" Target="https://www.sciencedirect.com/science/article/pii/S2950193824000834#bib41"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hyperlink" Target="https://www.sciencedirect.com/science/article/pii/S2950193824000834#bib10"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hyperlink" Target="https://www.sciencedirect.com/topics/social-sciences/reintegration" TargetMode="Externa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hyperlink" Target="https://www.sciencedirect.com/science/article/pii/S2950193824000834#bib26"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hyperlink" Target="https://www.sciencedirect.com/science/article/pii/S2950193824000834#bib7" TargetMode="External"/><Relationship Id="rId5" Type="http://schemas.openxmlformats.org/officeDocument/2006/relationships/hyperlink" Target="https://www.sciencedirect.com/science/article/pii/S2950193824000834#bib4" TargetMode="External"/><Relationship Id="rId4" Type="http://schemas.openxmlformats.org/officeDocument/2006/relationships/hyperlink" Target="https://www.sciencedirect.com/topics/social-sciences/social-learning-theory" TargetMode="External"/></Relationships>
</file>

<file path=ppt/slides/_rels/slide22.xml.rels><?xml version="1.0" encoding="UTF-8" standalone="yes"?>
<Relationships xmlns="http://schemas.openxmlformats.org/package/2006/relationships"><Relationship Id="rId3" Type="http://schemas.openxmlformats.org/officeDocument/2006/relationships/hyperlink" Target="https://www.sciencedirect.com/topics/social-sciences/psychosocial-development" TargetMode="External"/><Relationship Id="rId2" Type="http://schemas.openxmlformats.org/officeDocument/2006/relationships/hyperlink" Target="https://www.sciencedirect.com/topics/psychology/maladaptive-behavior" TargetMode="External"/><Relationship Id="rId1" Type="http://schemas.openxmlformats.org/officeDocument/2006/relationships/slideLayout" Target="../slideLayouts/slideLayout2.xml"/><Relationship Id="rId4" Type="http://schemas.openxmlformats.org/officeDocument/2006/relationships/hyperlink" Target="https://www.sciencedirect.com/science/article/pii/S2950193824000834#bib12" TargetMode="External"/></Relationships>
</file>

<file path=ppt/slides/_rels/slide23.xml.rels><?xml version="1.0" encoding="UTF-8" standalone="yes"?>
<Relationships xmlns="http://schemas.openxmlformats.org/package/2006/relationships"><Relationship Id="rId3" Type="http://schemas.openxmlformats.org/officeDocument/2006/relationships/hyperlink" Target="https://www.sciencedirect.com/topics/psychology/social-learning-theory" TargetMode="External"/><Relationship Id="rId2" Type="http://schemas.openxmlformats.org/officeDocument/2006/relationships/notesSlide" Target="../notesSlides/notesSlide4.xml"/><Relationship Id="rId1" Type="http://schemas.openxmlformats.org/officeDocument/2006/relationships/slideLayout" Target="../slideLayouts/slideLayout2.xml"/><Relationship Id="rId5" Type="http://schemas.openxmlformats.org/officeDocument/2006/relationships/hyperlink" Target="https://www.sciencedirect.com/science/article/pii/S2950193824000834#bib7" TargetMode="External"/><Relationship Id="rId4" Type="http://schemas.openxmlformats.org/officeDocument/2006/relationships/hyperlink" Target="https://www.sciencedirect.com/science/article/pii/S2950193824000834#bib4" TargetMode="External"/></Relationships>
</file>

<file path=ppt/slides/_rels/slide24.xml.rels><?xml version="1.0" encoding="UTF-8" standalone="yes"?>
<Relationships xmlns="http://schemas.openxmlformats.org/package/2006/relationships"><Relationship Id="rId3" Type="http://schemas.openxmlformats.org/officeDocument/2006/relationships/hyperlink" Target="https://www.sciencedirect.com/science/article/pii/S2950193824000834#bib41" TargetMode="External"/><Relationship Id="rId2" Type="http://schemas.openxmlformats.org/officeDocument/2006/relationships/hyperlink" Target="https://www.sciencedirect.com/science/article/pii/S2950193824000834#bib26" TargetMode="Externa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hyperlink" Target="https://www.sciencedirect.com/science/article/pii/S2950193824000834#bib3" TargetMode="Externa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hyperlink" Target="https://www.sciencedirect.com/science/article/pii/S2950193824000834#bib22" TargetMode="External"/><Relationship Id="rId2" Type="http://schemas.openxmlformats.org/officeDocument/2006/relationships/hyperlink" Target="https://www.sciencedirect.com/science/article/pii/S2950193824000834#bib43" TargetMode="External"/><Relationship Id="rId1" Type="http://schemas.openxmlformats.org/officeDocument/2006/relationships/slideLayout" Target="../slideLayouts/slideLayout2.xml"/><Relationship Id="rId4" Type="http://schemas.openxmlformats.org/officeDocument/2006/relationships/hyperlink" Target="https://www.sciencedirect.com/science/article/pii/S2950193824000834#bib23" TargetMode="External"/></Relationships>
</file>

<file path=ppt/slides/_rels/slide27.xml.rels><?xml version="1.0" encoding="UTF-8" standalone="yes"?>
<Relationships xmlns="http://schemas.openxmlformats.org/package/2006/relationships"><Relationship Id="rId3" Type="http://schemas.openxmlformats.org/officeDocument/2006/relationships/hyperlink" Target="https://www.sciencedirect.com/science/article/pii/S2950193824000834#bib29" TargetMode="External"/><Relationship Id="rId2" Type="http://schemas.openxmlformats.org/officeDocument/2006/relationships/hyperlink" Target="https://www.sciencedirect.com/topics/agricultural-and-biological-sciences/support-system" TargetMode="Externa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hyperlink" Target="https://www.sciencedirect.com/science/article/pii/S2950193824000834#bib29" TargetMode="External"/><Relationship Id="rId2" Type="http://schemas.openxmlformats.org/officeDocument/2006/relationships/hyperlink" Target="https://www.sciencedirect.com/topics/agricultural-and-biological-sciences/support-system" TargetMode="Externa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hyperlink" Target="https://www.sciencedirect.com/topics/psychology/positive-youth-development"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925033"/>
            <a:ext cx="8825658" cy="1265274"/>
          </a:xfrm>
        </p:spPr>
        <p:txBody>
          <a:bodyPr/>
          <a:lstStyle/>
          <a:p>
            <a:r>
              <a:rPr lang="en-US" sz="2400" dirty="0" smtClean="0"/>
              <a:t>Re-imagining the criminal Justice System- focus on the Juvenile Justice System: Perspectives on incarceration, recidivism and Alternatives to Incarceration</a:t>
            </a:r>
            <a:endParaRPr lang="en-US" sz="2400" dirty="0"/>
          </a:p>
        </p:txBody>
      </p:sp>
      <p:sp>
        <p:nvSpPr>
          <p:cNvPr id="3" name="Subtitle 2"/>
          <p:cNvSpPr>
            <a:spLocks noGrp="1"/>
          </p:cNvSpPr>
          <p:nvPr>
            <p:ph type="subTitle" idx="1"/>
          </p:nvPr>
        </p:nvSpPr>
        <p:spPr>
          <a:xfrm>
            <a:off x="1240016" y="2402958"/>
            <a:ext cx="8825658" cy="2337854"/>
          </a:xfrm>
        </p:spPr>
        <p:txBody>
          <a:bodyPr/>
          <a:lstStyle/>
          <a:p>
            <a:endParaRPr lang="en-US" dirty="0" smtClean="0"/>
          </a:p>
          <a:p>
            <a:r>
              <a:rPr lang="en-US" dirty="0" smtClean="0">
                <a:solidFill>
                  <a:schemeClr val="bg1"/>
                </a:solidFill>
              </a:rPr>
              <a:t>In commemoration of the centenary celebration of </a:t>
            </a:r>
            <a:r>
              <a:rPr lang="en-US" dirty="0" err="1" smtClean="0">
                <a:solidFill>
                  <a:schemeClr val="bg1"/>
                </a:solidFill>
              </a:rPr>
              <a:t>quaker</a:t>
            </a:r>
            <a:endParaRPr lang="en-US" dirty="0">
              <a:solidFill>
                <a:schemeClr val="bg1"/>
              </a:solidFill>
            </a:endParaRPr>
          </a:p>
          <a:p>
            <a:pPr algn="ctr"/>
            <a:r>
              <a:rPr lang="en-US" dirty="0" smtClean="0">
                <a:solidFill>
                  <a:schemeClr val="bg1"/>
                </a:solidFill>
              </a:rPr>
              <a:t>By </a:t>
            </a:r>
          </a:p>
          <a:p>
            <a:pPr algn="ctr"/>
            <a:r>
              <a:rPr lang="en-US" dirty="0" smtClean="0">
                <a:solidFill>
                  <a:schemeClr val="bg1"/>
                </a:solidFill>
              </a:rPr>
              <a:t>Child research and resource center(</a:t>
            </a:r>
            <a:r>
              <a:rPr lang="en-US" dirty="0" err="1" smtClean="0">
                <a:solidFill>
                  <a:schemeClr val="bg1"/>
                </a:solidFill>
              </a:rPr>
              <a:t>crrecent</a:t>
            </a:r>
            <a:r>
              <a:rPr lang="en-US" dirty="0" smtClean="0"/>
              <a:t>)</a:t>
            </a:r>
            <a:endParaRPr lang="en-US" dirty="0"/>
          </a:p>
        </p:txBody>
      </p:sp>
    </p:spTree>
    <p:extLst>
      <p:ext uri="{BB962C8B-B14F-4D97-AF65-F5344CB8AC3E}">
        <p14:creationId xmlns:p14="http://schemas.microsoft.com/office/powerpoint/2010/main" val="213226638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Juvenile Justice in Ghana</a:t>
            </a:r>
            <a:endParaRPr lang="en-US" dirty="0"/>
          </a:p>
        </p:txBody>
      </p:sp>
      <p:sp>
        <p:nvSpPr>
          <p:cNvPr id="3" name="Content Placeholder 2"/>
          <p:cNvSpPr>
            <a:spLocks noGrp="1"/>
          </p:cNvSpPr>
          <p:nvPr>
            <p:ph idx="1"/>
          </p:nvPr>
        </p:nvSpPr>
        <p:spPr/>
        <p:txBody>
          <a:bodyPr/>
          <a:lstStyle/>
          <a:p>
            <a:endParaRPr lang="en-US" dirty="0" smtClean="0"/>
          </a:p>
          <a:p>
            <a:r>
              <a:rPr lang="en-US" sz="2400" dirty="0">
                <a:latin typeface="Times New Roman" panose="02020603050405020304" pitchFamily="18" charset="0"/>
                <a:ea typeface="SimSun" panose="02010600030101010101" pitchFamily="2" charset="-122"/>
              </a:rPr>
              <a:t>The principal aim of any juvenile justice system of which Ghana is no exception is to prevent offending or anti-social </a:t>
            </a:r>
            <a:r>
              <a:rPr lang="en-US" sz="2400" dirty="0" err="1">
                <a:latin typeface="Times New Roman" panose="02020603050405020304" pitchFamily="18" charset="0"/>
                <a:ea typeface="SimSun" panose="02010600030101010101" pitchFamily="2" charset="-122"/>
              </a:rPr>
              <a:t>behaviour</a:t>
            </a:r>
            <a:r>
              <a:rPr lang="en-US" sz="2400" dirty="0">
                <a:latin typeface="Times New Roman" panose="02020603050405020304" pitchFamily="18" charset="0"/>
                <a:ea typeface="SimSun" panose="02010600030101010101" pitchFamily="2" charset="-122"/>
              </a:rPr>
              <a:t> by children and young people, offer public protection and ensure the rehabilitation, reintegration and resettlement of young offenders</a:t>
            </a:r>
            <a:endParaRPr lang="en-US" sz="2400" dirty="0"/>
          </a:p>
          <a:p>
            <a:endParaRPr lang="en-US" dirty="0"/>
          </a:p>
        </p:txBody>
      </p:sp>
    </p:spTree>
    <p:extLst>
      <p:ext uri="{BB962C8B-B14F-4D97-AF65-F5344CB8AC3E}">
        <p14:creationId xmlns:p14="http://schemas.microsoft.com/office/powerpoint/2010/main" val="107420308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Juvenile Justice in Ghana</a:t>
            </a:r>
          </a:p>
        </p:txBody>
      </p:sp>
      <p:sp>
        <p:nvSpPr>
          <p:cNvPr id="3" name="Content Placeholder 2"/>
          <p:cNvSpPr>
            <a:spLocks noGrp="1"/>
          </p:cNvSpPr>
          <p:nvPr>
            <p:ph idx="1"/>
          </p:nvPr>
        </p:nvSpPr>
        <p:spPr/>
        <p:txBody>
          <a:bodyPr/>
          <a:lstStyle/>
          <a:p>
            <a:endParaRPr lang="en-US" dirty="0" smtClean="0"/>
          </a:p>
          <a:p>
            <a:r>
              <a:rPr lang="en-GB" sz="2400" dirty="0"/>
              <a:t>In conformity, the Juvenile Justice Act 2003, makes such provision for the diversion of the juvenile from custody, as much as possible and practicable, with the proviso for custodial sentence to be only a last res</a:t>
            </a:r>
            <a:r>
              <a:rPr lang="en-GB" dirty="0"/>
              <a:t>ort. </a:t>
            </a:r>
            <a:endParaRPr lang="en-US" dirty="0"/>
          </a:p>
        </p:txBody>
      </p:sp>
    </p:spTree>
    <p:extLst>
      <p:ext uri="{BB962C8B-B14F-4D97-AF65-F5344CB8AC3E}">
        <p14:creationId xmlns:p14="http://schemas.microsoft.com/office/powerpoint/2010/main" val="140229261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INCARCERATION</a:t>
            </a:r>
            <a:endParaRPr lang="en-US" dirty="0"/>
          </a:p>
        </p:txBody>
      </p:sp>
      <p:sp>
        <p:nvSpPr>
          <p:cNvPr id="3" name="Content Placeholder 2"/>
          <p:cNvSpPr>
            <a:spLocks noGrp="1"/>
          </p:cNvSpPr>
          <p:nvPr>
            <p:ph idx="1"/>
          </p:nvPr>
        </p:nvSpPr>
        <p:spPr/>
        <p:txBody>
          <a:bodyPr/>
          <a:lstStyle/>
          <a:p>
            <a:endParaRPr lang="en-US" dirty="0" smtClean="0"/>
          </a:p>
          <a:p>
            <a:r>
              <a:rPr lang="en-US" dirty="0" smtClean="0"/>
              <a:t>Even though the </a:t>
            </a:r>
            <a:r>
              <a:rPr lang="en-US" dirty="0"/>
              <a:t>juvenile justice system was established with a greater emphasis on rehabilitation rather than punishment, there is a significant discrepancy between this intention and the reality of juvenile incarceration.</a:t>
            </a:r>
          </a:p>
        </p:txBody>
      </p:sp>
    </p:spTree>
    <p:extLst>
      <p:ext uri="{BB962C8B-B14F-4D97-AF65-F5344CB8AC3E}">
        <p14:creationId xmlns:p14="http://schemas.microsoft.com/office/powerpoint/2010/main" val="255022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INCARCERATION</a:t>
            </a:r>
            <a:endParaRPr lang="en-US" dirty="0"/>
          </a:p>
        </p:txBody>
      </p:sp>
      <p:sp>
        <p:nvSpPr>
          <p:cNvPr id="3" name="Content Placeholder 2"/>
          <p:cNvSpPr>
            <a:spLocks noGrp="1"/>
          </p:cNvSpPr>
          <p:nvPr>
            <p:ph idx="1"/>
          </p:nvPr>
        </p:nvSpPr>
        <p:spPr/>
        <p:txBody>
          <a:bodyPr/>
          <a:lstStyle/>
          <a:p>
            <a:pPr marL="0" indent="0">
              <a:buNone/>
            </a:pPr>
            <a:r>
              <a:rPr lang="en-US" b="1" dirty="0" smtClean="0"/>
              <a:t>OBJECTIVES OF INCARCERATION</a:t>
            </a:r>
            <a:r>
              <a:rPr lang="en-US" dirty="0" smtClean="0"/>
              <a:t>:</a:t>
            </a:r>
          </a:p>
          <a:p>
            <a:r>
              <a:rPr lang="en-US" dirty="0" smtClean="0"/>
              <a:t> </a:t>
            </a:r>
            <a:r>
              <a:rPr lang="en-US" dirty="0"/>
              <a:t>it seeks to provide a structured environment that ensures public safety by temporarily removing juveniles who pose a risk to themselves or </a:t>
            </a:r>
            <a:r>
              <a:rPr lang="en-US" dirty="0" smtClean="0"/>
              <a:t>others.</a:t>
            </a:r>
          </a:p>
          <a:p>
            <a:r>
              <a:rPr lang="en-US" dirty="0" smtClean="0"/>
              <a:t>It aims  </a:t>
            </a:r>
            <a:r>
              <a:rPr lang="en-US" dirty="0"/>
              <a:t>to </a:t>
            </a:r>
            <a:r>
              <a:rPr lang="en-US" dirty="0" smtClean="0"/>
              <a:t>hold  </a:t>
            </a:r>
            <a:r>
              <a:rPr lang="en-US" dirty="0"/>
              <a:t>juveniles accountable for their actions, promoting a sense of responsibility and consequences for </a:t>
            </a:r>
            <a:r>
              <a:rPr lang="en-US" dirty="0" smtClean="0"/>
              <a:t>delinquent </a:t>
            </a:r>
            <a:r>
              <a:rPr lang="en-US" u="sng" dirty="0" err="1" smtClean="0"/>
              <a:t>behaviour</a:t>
            </a:r>
            <a:endParaRPr lang="en-US" u="sng" dirty="0"/>
          </a:p>
          <a:p>
            <a:r>
              <a:rPr lang="en-US" dirty="0" smtClean="0"/>
              <a:t> It aims facilitating  </a:t>
            </a:r>
            <a:r>
              <a:rPr lang="en-US" dirty="0"/>
              <a:t>the successful </a:t>
            </a:r>
            <a:r>
              <a:rPr lang="en-US" dirty="0" smtClean="0"/>
              <a:t>reintegration</a:t>
            </a:r>
            <a:r>
              <a:rPr lang="en-US" dirty="0"/>
              <a:t> of juveniles into society as law-abiding and productive citizens, equipped with the skills and support needed to avoid future criminal </a:t>
            </a:r>
            <a:r>
              <a:rPr lang="en-US" dirty="0" smtClean="0"/>
              <a:t>behavior. </a:t>
            </a:r>
            <a:endParaRPr lang="en-US" dirty="0"/>
          </a:p>
        </p:txBody>
      </p:sp>
    </p:spTree>
    <p:extLst>
      <p:ext uri="{BB962C8B-B14F-4D97-AF65-F5344CB8AC3E}">
        <p14:creationId xmlns:p14="http://schemas.microsoft.com/office/powerpoint/2010/main" val="171320347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54954" y="661737"/>
            <a:ext cx="8761413" cy="1600200"/>
          </a:xfrm>
        </p:spPr>
        <p:txBody>
          <a:bodyPr/>
          <a:lstStyle/>
          <a:p>
            <a:r>
              <a:rPr lang="en-US" dirty="0"/>
              <a:t>Meta analysis on incarceration effect on </a:t>
            </a:r>
            <a:r>
              <a:rPr lang="en-US" dirty="0" smtClean="0"/>
              <a:t>juveniles: </a:t>
            </a:r>
            <a:r>
              <a:rPr lang="en-US" sz="2000" dirty="0" smtClean="0"/>
              <a:t>adapted from systemic review ,impact of </a:t>
            </a:r>
            <a:r>
              <a:rPr lang="en-US" sz="2000" dirty="0"/>
              <a:t>juvenile </a:t>
            </a:r>
            <a:r>
              <a:rPr lang="en-US" sz="2000" dirty="0" smtClean="0"/>
              <a:t>incarceration, </a:t>
            </a:r>
            <a:r>
              <a:rPr lang="en-US" sz="2000" dirty="0" err="1" smtClean="0"/>
              <a:t>authoured</a:t>
            </a:r>
            <a:r>
              <a:rPr lang="en-US" sz="2000" dirty="0" smtClean="0"/>
              <a:t> by  </a:t>
            </a:r>
            <a:r>
              <a:rPr lang="en-US" sz="1800" dirty="0" smtClean="0"/>
              <a:t>E</a:t>
            </a:r>
            <a:r>
              <a:rPr lang="en-US" sz="2000" dirty="0" smtClean="0"/>
              <a:t>. </a:t>
            </a:r>
            <a:r>
              <a:rPr lang="en-US" sz="1600" dirty="0" smtClean="0"/>
              <a:t>Ackerman</a:t>
            </a:r>
            <a:r>
              <a:rPr lang="en-US" sz="1600" dirty="0"/>
              <a:t>, J. </a:t>
            </a:r>
            <a:r>
              <a:rPr lang="en-US" sz="1600" dirty="0" err="1"/>
              <a:t>Magram</a:t>
            </a:r>
            <a:r>
              <a:rPr lang="en-US" sz="1600" dirty="0"/>
              <a:t>, T.D. Kennedy</a:t>
            </a:r>
            <a:r>
              <a:rPr lang="en-US" sz="2000" dirty="0"/>
              <a:t/>
            </a:r>
            <a:br>
              <a:rPr lang="en-US" sz="2000" dirty="0"/>
            </a:br>
            <a:endParaRPr lang="en-US" sz="2000" dirty="0"/>
          </a:p>
        </p:txBody>
      </p:sp>
      <p:sp>
        <p:nvSpPr>
          <p:cNvPr id="3" name="Content Placeholder 2"/>
          <p:cNvSpPr>
            <a:spLocks noGrp="1"/>
          </p:cNvSpPr>
          <p:nvPr>
            <p:ph idx="1"/>
          </p:nvPr>
        </p:nvSpPr>
        <p:spPr/>
        <p:txBody>
          <a:bodyPr/>
          <a:lstStyle/>
          <a:p>
            <a:r>
              <a:rPr lang="en-US" dirty="0"/>
              <a:t>This review explored the multifaceted impact of juvenile incarceration in the United States across domains including mental health, physical health, adaptive functioning, employment, education, and recidivism. The findings highlight how incarcerating juveniles does not achieve the intended or desired effects of the justice system, but instead, often has </a:t>
            </a:r>
            <a:r>
              <a:rPr lang="en-US" dirty="0" smtClean="0"/>
              <a:t>harmful </a:t>
            </a:r>
            <a:r>
              <a:rPr lang="en-US" dirty="0"/>
              <a:t>repercussions on various aspects of juvenile development and life outcomes in adulthood.</a:t>
            </a:r>
          </a:p>
        </p:txBody>
      </p:sp>
    </p:spTree>
    <p:extLst>
      <p:ext uri="{BB962C8B-B14F-4D97-AF65-F5344CB8AC3E}">
        <p14:creationId xmlns:p14="http://schemas.microsoft.com/office/powerpoint/2010/main" val="327078898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54954" y="348916"/>
            <a:ext cx="8761413" cy="2129589"/>
          </a:xfrm>
        </p:spPr>
        <p:txBody>
          <a:bodyPr/>
          <a:lstStyle/>
          <a:p>
            <a:r>
              <a:rPr lang="en-US" dirty="0" smtClean="0"/>
              <a:t>Meta analysis on incarceration effect on juveniles: </a:t>
            </a:r>
            <a:r>
              <a:rPr lang="en-US" sz="1800" dirty="0" smtClean="0"/>
              <a:t>adapted from systemic review; impact of juvenile incarceration </a:t>
            </a:r>
            <a:r>
              <a:rPr lang="en-US" sz="1200" dirty="0" smtClean="0"/>
              <a:t>authored by </a:t>
            </a:r>
            <a:r>
              <a:rPr lang="en-US" sz="1200" dirty="0"/>
              <a:t>E. Ackerman, J. </a:t>
            </a:r>
            <a:r>
              <a:rPr lang="en-US" sz="1200" dirty="0" err="1"/>
              <a:t>Magram</a:t>
            </a:r>
            <a:r>
              <a:rPr lang="en-US" sz="1200" dirty="0"/>
              <a:t>, T.D. Kennedy</a:t>
            </a:r>
            <a:br>
              <a:rPr lang="en-US" sz="1200" dirty="0"/>
            </a:br>
            <a:endParaRPr lang="en-US" sz="1200" dirty="0"/>
          </a:p>
        </p:txBody>
      </p:sp>
      <p:sp>
        <p:nvSpPr>
          <p:cNvPr id="3" name="Content Placeholder 2"/>
          <p:cNvSpPr>
            <a:spLocks noGrp="1"/>
          </p:cNvSpPr>
          <p:nvPr>
            <p:ph idx="1"/>
          </p:nvPr>
        </p:nvSpPr>
        <p:spPr/>
        <p:txBody>
          <a:bodyPr/>
          <a:lstStyle/>
          <a:p>
            <a:r>
              <a:rPr lang="en-US" dirty="0"/>
              <a:t>Researchers highlighted the </a:t>
            </a:r>
            <a:r>
              <a:rPr lang="en-US" dirty="0" smtClean="0"/>
              <a:t>profound(negative) </a:t>
            </a:r>
            <a:r>
              <a:rPr lang="en-US" dirty="0"/>
              <a:t>impact of confinement during adolescence, a pivotal stage for psychological and social development</a:t>
            </a:r>
            <a:r>
              <a:rPr lang="en-US" dirty="0" smtClean="0"/>
              <a:t>.</a:t>
            </a:r>
          </a:p>
          <a:p>
            <a:r>
              <a:rPr lang="en-US" dirty="0"/>
              <a:t>The restrictive environment of juvenile detention centers can </a:t>
            </a:r>
            <a:r>
              <a:rPr lang="en-US" dirty="0" smtClean="0"/>
              <a:t>aggravate </a:t>
            </a:r>
            <a:r>
              <a:rPr lang="en-US" dirty="0"/>
              <a:t>existing issues or introduce new challenges, such as heightened </a:t>
            </a:r>
            <a:r>
              <a:rPr lang="en-US" u="sng" dirty="0">
                <a:hlinkClick r:id="rId2" tooltip="Learn more about mental health from ScienceDirect's AI-generated Topic Pages"/>
              </a:rPr>
              <a:t>mental health</a:t>
            </a:r>
            <a:r>
              <a:rPr lang="en-US" dirty="0"/>
              <a:t> problems and disrupted </a:t>
            </a:r>
            <a:r>
              <a:rPr lang="en-US" dirty="0" smtClean="0"/>
              <a:t>education.</a:t>
            </a:r>
          </a:p>
          <a:p>
            <a:r>
              <a:rPr lang="en-US" dirty="0"/>
              <a:t>Thus, while juvenile incarceration aims to redirect young offenders towards more constructive paths in society, its unintended negative consequences are vast, making it a critical area of further exploration.</a:t>
            </a:r>
          </a:p>
          <a:p>
            <a:endParaRPr lang="en-US" dirty="0" smtClean="0"/>
          </a:p>
          <a:p>
            <a:endParaRPr lang="en-US" dirty="0"/>
          </a:p>
          <a:p>
            <a:endParaRPr lang="en-US" dirty="0" smtClean="0"/>
          </a:p>
        </p:txBody>
      </p:sp>
    </p:spTree>
    <p:extLst>
      <p:ext uri="{BB962C8B-B14F-4D97-AF65-F5344CB8AC3E}">
        <p14:creationId xmlns:p14="http://schemas.microsoft.com/office/powerpoint/2010/main" val="33346078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Incarceration Analysis</a:t>
            </a:r>
            <a:endParaRPr lang="en-US" dirty="0"/>
          </a:p>
        </p:txBody>
      </p:sp>
      <p:sp>
        <p:nvSpPr>
          <p:cNvPr id="3" name="Content Placeholder 2"/>
          <p:cNvSpPr>
            <a:spLocks noGrp="1"/>
          </p:cNvSpPr>
          <p:nvPr>
            <p:ph idx="1"/>
          </p:nvPr>
        </p:nvSpPr>
        <p:spPr/>
        <p:txBody>
          <a:bodyPr/>
          <a:lstStyle/>
          <a:p>
            <a:endParaRPr lang="en-US" dirty="0" smtClean="0"/>
          </a:p>
          <a:p>
            <a:r>
              <a:rPr lang="en-US" dirty="0" smtClean="0"/>
              <a:t> </a:t>
            </a:r>
            <a:r>
              <a:rPr lang="en-US" sz="2400" dirty="0" smtClean="0"/>
              <a:t>The review talked about how </a:t>
            </a:r>
            <a:r>
              <a:rPr lang="en-US" sz="2400" dirty="0"/>
              <a:t>incarceration during adolescence influences mental and physical health outcomes, adaptive functioning, educational attainment, employment, and recidivism((</a:t>
            </a:r>
            <a:r>
              <a:rPr lang="en-US" sz="2400" b="1" dirty="0"/>
              <a:t>Sampson &amp; </a:t>
            </a:r>
            <a:r>
              <a:rPr lang="en-US" sz="2400" b="1" dirty="0" err="1"/>
              <a:t>Laub</a:t>
            </a:r>
            <a:r>
              <a:rPr lang="en-US" sz="2400" b="1" dirty="0"/>
              <a:t>, 1997</a:t>
            </a:r>
            <a:r>
              <a:rPr lang="en-US" sz="2400" b="1" dirty="0" smtClean="0"/>
              <a:t>).</a:t>
            </a:r>
          </a:p>
          <a:p>
            <a:endParaRPr lang="en-US" dirty="0"/>
          </a:p>
          <a:p>
            <a:r>
              <a:rPr lang="en-US" dirty="0" smtClean="0"/>
              <a:t>.</a:t>
            </a:r>
            <a:endParaRPr lang="en-US" dirty="0"/>
          </a:p>
          <a:p>
            <a:endParaRPr lang="en-US" dirty="0"/>
          </a:p>
          <a:p>
            <a:endParaRPr lang="en-US" dirty="0"/>
          </a:p>
        </p:txBody>
      </p:sp>
    </p:spTree>
    <p:extLst>
      <p:ext uri="{BB962C8B-B14F-4D97-AF65-F5344CB8AC3E}">
        <p14:creationId xmlns:p14="http://schemas.microsoft.com/office/powerpoint/2010/main" val="238768852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INCARCERATION ANALYSIS</a:t>
            </a:r>
            <a:endParaRPr lang="en-US" dirty="0"/>
          </a:p>
        </p:txBody>
      </p:sp>
      <p:sp>
        <p:nvSpPr>
          <p:cNvPr id="3" name="Content Placeholder 2"/>
          <p:cNvSpPr>
            <a:spLocks noGrp="1"/>
          </p:cNvSpPr>
          <p:nvPr>
            <p:ph idx="1"/>
          </p:nvPr>
        </p:nvSpPr>
        <p:spPr/>
        <p:txBody>
          <a:bodyPr/>
          <a:lstStyle/>
          <a:p>
            <a:endParaRPr lang="en-US" dirty="0" smtClean="0"/>
          </a:p>
          <a:p>
            <a:r>
              <a:rPr lang="en-US" dirty="0" smtClean="0"/>
              <a:t>Their  </a:t>
            </a:r>
            <a:r>
              <a:rPr lang="en-US" dirty="0"/>
              <a:t>results could provide evidence that incarceration may restrict youths' chances to exercise responsible decision-making and exposes them solely to peers exhibiting deviant behavior, who are unlikely to serve as adequate role models.</a:t>
            </a:r>
          </a:p>
          <a:p>
            <a:endParaRPr lang="en-US" dirty="0"/>
          </a:p>
        </p:txBody>
      </p:sp>
    </p:spTree>
    <p:extLst>
      <p:ext uri="{BB962C8B-B14F-4D97-AF65-F5344CB8AC3E}">
        <p14:creationId xmlns:p14="http://schemas.microsoft.com/office/powerpoint/2010/main" val="399887572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FF0000"/>
                </a:solidFill>
              </a:rPr>
              <a:t>INCARCERATION ANALYSIS</a:t>
            </a:r>
            <a:endParaRPr lang="en-US" dirty="0">
              <a:solidFill>
                <a:srgbClr val="FF0000"/>
              </a:solidFill>
            </a:endParaRPr>
          </a:p>
        </p:txBody>
      </p:sp>
      <p:sp>
        <p:nvSpPr>
          <p:cNvPr id="3" name="Content Placeholder 2"/>
          <p:cNvSpPr>
            <a:spLocks noGrp="1"/>
          </p:cNvSpPr>
          <p:nvPr>
            <p:ph idx="1"/>
          </p:nvPr>
        </p:nvSpPr>
        <p:spPr/>
        <p:txBody>
          <a:bodyPr/>
          <a:lstStyle/>
          <a:p>
            <a:pPr lvl="0"/>
            <a:r>
              <a:rPr lang="en-US" dirty="0"/>
              <a:t>took a different approach to examining the effects of juvenile incarceration on indicators of adaptive functioning by analyzing </a:t>
            </a:r>
            <a:r>
              <a:rPr lang="en-US" dirty="0" smtClean="0"/>
              <a:t>some positive </a:t>
            </a:r>
            <a:r>
              <a:rPr lang="en-US" dirty="0"/>
              <a:t>outcomes among delinquent youth five and twelve years after detention</a:t>
            </a:r>
            <a:r>
              <a:rPr lang="en-US" dirty="0" smtClean="0"/>
              <a:t>. </a:t>
            </a:r>
            <a:endParaRPr lang="en-US" dirty="0" smtClean="0"/>
          </a:p>
          <a:p>
            <a:pPr lvl="0"/>
            <a:r>
              <a:rPr lang="en-US" dirty="0" smtClean="0"/>
              <a:t>The </a:t>
            </a:r>
            <a:r>
              <a:rPr lang="en-US" dirty="0"/>
              <a:t>eight positive outcomes included educational attainment, gainful activity, desistance from criminal activity, interpersonal functioning, residential independence, parenting responsibility, mental health, and abstaining from substance use.(Abram et al 2017</a:t>
            </a:r>
            <a:r>
              <a:rPr lang="en-US" dirty="0" smtClean="0"/>
              <a:t>).</a:t>
            </a:r>
          </a:p>
          <a:p>
            <a:r>
              <a:rPr lang="en-US" dirty="0"/>
              <a:t>A significant correlation between the length of first incarceration and the number of subsequent convictions (r = 0.35, p &lt; .001) indicates that incarceration does not deter juvenile offenders.</a:t>
            </a:r>
          </a:p>
          <a:p>
            <a:pPr lvl="0"/>
            <a:endParaRPr lang="en-US" dirty="0"/>
          </a:p>
          <a:p>
            <a:endParaRPr lang="en-US" dirty="0"/>
          </a:p>
        </p:txBody>
      </p:sp>
    </p:spTree>
    <p:extLst>
      <p:ext uri="{BB962C8B-B14F-4D97-AF65-F5344CB8AC3E}">
        <p14:creationId xmlns:p14="http://schemas.microsoft.com/office/powerpoint/2010/main" val="106802957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54954" y="589547"/>
            <a:ext cx="8761413" cy="1091085"/>
          </a:xfrm>
        </p:spPr>
        <p:txBody>
          <a:bodyPr/>
          <a:lstStyle/>
          <a:p>
            <a:pPr algn="ctr"/>
            <a:r>
              <a:rPr lang="en-US" b="1" dirty="0" smtClean="0"/>
              <a:t/>
            </a:r>
            <a:br>
              <a:rPr lang="en-US" b="1" dirty="0" smtClean="0"/>
            </a:br>
            <a:r>
              <a:rPr lang="en-US" b="1" dirty="0" smtClean="0"/>
              <a:t>INCARCERATION AND RECIDIVISM</a:t>
            </a:r>
            <a:r>
              <a:rPr lang="en-US" dirty="0"/>
              <a:t/>
            </a:r>
            <a:br>
              <a:rPr lang="en-US" dirty="0"/>
            </a:br>
            <a:endParaRPr lang="en-US" dirty="0"/>
          </a:p>
        </p:txBody>
      </p:sp>
      <p:sp>
        <p:nvSpPr>
          <p:cNvPr id="3" name="Content Placeholder 2"/>
          <p:cNvSpPr>
            <a:spLocks noGrp="1"/>
          </p:cNvSpPr>
          <p:nvPr>
            <p:ph idx="1"/>
          </p:nvPr>
        </p:nvSpPr>
        <p:spPr/>
        <p:txBody>
          <a:bodyPr/>
          <a:lstStyle/>
          <a:p>
            <a:r>
              <a:rPr lang="en-US" dirty="0"/>
              <a:t>Based on </a:t>
            </a:r>
            <a:r>
              <a:rPr lang="en-US" b="1" dirty="0">
                <a:hlinkClick r:id="rId3"/>
              </a:rPr>
              <a:t>Walker and </a:t>
            </a:r>
            <a:r>
              <a:rPr lang="en-US" b="1" dirty="0" err="1">
                <a:hlinkClick r:id="rId3"/>
              </a:rPr>
              <a:t>Herting's</a:t>
            </a:r>
            <a:r>
              <a:rPr lang="en-US" b="1" dirty="0">
                <a:hlinkClick r:id="rId3"/>
              </a:rPr>
              <a:t> (2020</a:t>
            </a:r>
            <a:r>
              <a:rPr lang="en-US" dirty="0">
                <a:hlinkClick r:id="rId3"/>
              </a:rPr>
              <a:t>)</a:t>
            </a:r>
            <a:r>
              <a:rPr lang="en-US" dirty="0"/>
              <a:t> findings, it is </a:t>
            </a:r>
            <a:r>
              <a:rPr lang="en-US" dirty="0" smtClean="0"/>
              <a:t>likely </a:t>
            </a:r>
            <a:r>
              <a:rPr lang="en-US" dirty="0"/>
              <a:t>that pretrial juvenile detention, even for a short stay, impacts recidivism, especially for those with few prior offenses. The results of the study lend partial support to the idea that time spent in confinement makes adolescents more vulnerable to peer </a:t>
            </a:r>
            <a:r>
              <a:rPr lang="en-US" dirty="0" smtClean="0"/>
              <a:t>contagion(pollution), </a:t>
            </a:r>
            <a:r>
              <a:rPr lang="en-US" dirty="0"/>
              <a:t>thereby increasing the likelihood of recidivism.</a:t>
            </a:r>
          </a:p>
          <a:p>
            <a:endParaRPr lang="en-US" dirty="0" smtClean="0"/>
          </a:p>
          <a:p>
            <a:r>
              <a:rPr lang="en-US" dirty="0"/>
              <a:t>Juvenile incarceration clearly impacts the rate of reoffending later in life, but it is important to consider how it influences the likelihood of one engaging in specific types of crime, and if this varies by length of time and the number of commitments to confinement. </a:t>
            </a:r>
            <a:r>
              <a:rPr lang="en-US" dirty="0" err="1">
                <a:hlinkClick r:id="rId4"/>
              </a:rPr>
              <a:t>DeLisi</a:t>
            </a:r>
            <a:r>
              <a:rPr lang="en-US" dirty="0">
                <a:hlinkClick r:id="rId4"/>
              </a:rPr>
              <a:t> et al. (2011)</a:t>
            </a:r>
            <a:endParaRPr lang="en-US" dirty="0"/>
          </a:p>
        </p:txBody>
      </p:sp>
    </p:spTree>
    <p:extLst>
      <p:ext uri="{BB962C8B-B14F-4D97-AF65-F5344CB8AC3E}">
        <p14:creationId xmlns:p14="http://schemas.microsoft.com/office/powerpoint/2010/main" val="139060339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54954" y="528034"/>
            <a:ext cx="8761413" cy="1152598"/>
          </a:xfrm>
        </p:spPr>
        <p:txBody>
          <a:bodyPr/>
          <a:lstStyle/>
          <a:p>
            <a:r>
              <a:rPr lang="en-US" sz="2800" dirty="0" smtClean="0"/>
              <a:t/>
            </a:r>
            <a:br>
              <a:rPr lang="en-US" sz="2800" dirty="0" smtClean="0"/>
            </a:br>
            <a:r>
              <a:rPr lang="en-US" sz="2800" dirty="0" smtClean="0"/>
              <a:t>A </a:t>
            </a:r>
            <a:r>
              <a:rPr lang="en-US" sz="2800" dirty="0"/>
              <a:t>brief </a:t>
            </a:r>
            <a:r>
              <a:rPr lang="en-US" sz="2800" dirty="0" smtClean="0"/>
              <a:t>history of the Juvenile   Justice System in Ghana</a:t>
            </a:r>
            <a:endParaRPr lang="en-US" sz="2800" dirty="0"/>
          </a:p>
        </p:txBody>
      </p:sp>
      <p:sp>
        <p:nvSpPr>
          <p:cNvPr id="3" name="Content Placeholder 2"/>
          <p:cNvSpPr>
            <a:spLocks noGrp="1"/>
          </p:cNvSpPr>
          <p:nvPr>
            <p:ph idx="1"/>
          </p:nvPr>
        </p:nvSpPr>
        <p:spPr/>
        <p:txBody>
          <a:bodyPr/>
          <a:lstStyle/>
          <a:p>
            <a:r>
              <a:rPr lang="en" kern="0" dirty="0">
                <a:solidFill>
                  <a:srgbClr val="202122"/>
                </a:solidFill>
                <a:latin typeface="Arial" panose="020B0604020202020204" pitchFamily="34" charset="0"/>
                <a:ea typeface="Times New Roman" panose="02020603050405020304" pitchFamily="18" charset="0"/>
              </a:rPr>
              <a:t>The British began occupying Ghana (Gold Coast) in 1821. How to deal with juvenile delinquency under colonial rule  emerged between 1906 and 1911 and based on the English model. </a:t>
            </a:r>
          </a:p>
          <a:p>
            <a:r>
              <a:rPr lang="en" kern="0" dirty="0">
                <a:solidFill>
                  <a:srgbClr val="202122"/>
                </a:solidFill>
                <a:latin typeface="Arial" panose="020B0604020202020204" pitchFamily="34" charset="0"/>
                <a:ea typeface="Times New Roman" panose="02020603050405020304" pitchFamily="18" charset="0"/>
              </a:rPr>
              <a:t>The system got overwhelmed by 1928 leading to the formation of the formal juvenile justice system in the Gold Coast (1928). </a:t>
            </a:r>
          </a:p>
          <a:p>
            <a:r>
              <a:rPr lang="en" kern="0" dirty="0">
                <a:solidFill>
                  <a:srgbClr val="202122"/>
                </a:solidFill>
                <a:latin typeface="Arial" panose="020B0604020202020204" pitchFamily="34" charset="0"/>
                <a:ea typeface="Times New Roman" panose="02020603050405020304" pitchFamily="18" charset="0"/>
              </a:rPr>
              <a:t>This was the first-time juveniles who broke the Gold Coast law were separated from adults who committed crimes. </a:t>
            </a:r>
          </a:p>
          <a:p>
            <a:r>
              <a:rPr lang="en" kern="0" dirty="0">
                <a:solidFill>
                  <a:srgbClr val="202122"/>
                </a:solidFill>
                <a:latin typeface="Arial" panose="020B0604020202020204" pitchFamily="34" charset="0"/>
                <a:ea typeface="Times New Roman" panose="02020603050405020304" pitchFamily="18" charset="0"/>
              </a:rPr>
              <a:t>Judges had the power to send juvenile boys to the Boys' School at Ada, which was supervised by the </a:t>
            </a:r>
            <a:r>
              <a:rPr lang="en" kern="0" dirty="0">
                <a:latin typeface="Arial" panose="020B0604020202020204" pitchFamily="34" charset="0"/>
                <a:ea typeface="Times New Roman" panose="02020603050405020304" pitchFamily="18" charset="0"/>
              </a:rPr>
              <a:t>Salvation Army (1929)</a:t>
            </a:r>
            <a:r>
              <a:rPr lang="en" kern="0" dirty="0">
                <a:solidFill>
                  <a:srgbClr val="202122"/>
                </a:solidFill>
                <a:latin typeface="Arial" panose="020B0604020202020204" pitchFamily="34" charset="0"/>
                <a:ea typeface="Times New Roman" panose="02020603050405020304" pitchFamily="18" charset="0"/>
              </a:rPr>
              <a:t>. </a:t>
            </a:r>
            <a:endParaRPr lang="aa-ET" dirty="0"/>
          </a:p>
        </p:txBody>
      </p:sp>
    </p:spTree>
    <p:extLst>
      <p:ext uri="{BB962C8B-B14F-4D97-AF65-F5344CB8AC3E}">
        <p14:creationId xmlns:p14="http://schemas.microsoft.com/office/powerpoint/2010/main" val="140036637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INCARCERATION AND RECIDIVISM</a:t>
            </a:r>
            <a:endParaRPr lang="en-US" dirty="0"/>
          </a:p>
        </p:txBody>
      </p:sp>
      <p:sp>
        <p:nvSpPr>
          <p:cNvPr id="3" name="Content Placeholder 2"/>
          <p:cNvSpPr>
            <a:spLocks noGrp="1"/>
          </p:cNvSpPr>
          <p:nvPr>
            <p:ph idx="1"/>
          </p:nvPr>
        </p:nvSpPr>
        <p:spPr/>
        <p:txBody>
          <a:bodyPr/>
          <a:lstStyle/>
          <a:p>
            <a:endParaRPr lang="en-US" dirty="0" smtClean="0"/>
          </a:p>
          <a:p>
            <a:r>
              <a:rPr lang="en-US" dirty="0" smtClean="0"/>
              <a:t>These </a:t>
            </a:r>
            <a:r>
              <a:rPr lang="en-US" dirty="0"/>
              <a:t>findings provide some evidence that juvenile confinement may disrupt successful </a:t>
            </a:r>
            <a:r>
              <a:rPr lang="en-US" u="sng" dirty="0">
                <a:hlinkClick r:id="rId2" tooltip="Learn more about reintegration from ScienceDirect's AI-generated Topic Pages"/>
              </a:rPr>
              <a:t>reintegration</a:t>
            </a:r>
            <a:r>
              <a:rPr lang="en-US" dirty="0"/>
              <a:t> back into society and exacerbate the potential for recidivism</a:t>
            </a:r>
            <a:r>
              <a:rPr lang="en-US" dirty="0" smtClean="0"/>
              <a:t>.</a:t>
            </a:r>
          </a:p>
          <a:p>
            <a:endParaRPr lang="en-US" dirty="0"/>
          </a:p>
          <a:p>
            <a:endParaRPr lang="en-US" dirty="0"/>
          </a:p>
        </p:txBody>
      </p:sp>
    </p:spTree>
    <p:extLst>
      <p:ext uri="{BB962C8B-B14F-4D97-AF65-F5344CB8AC3E}">
        <p14:creationId xmlns:p14="http://schemas.microsoft.com/office/powerpoint/2010/main" val="92488204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INCARCERATION AND RECIDIVISM</a:t>
            </a:r>
            <a:endParaRPr lang="en-US" dirty="0"/>
          </a:p>
        </p:txBody>
      </p:sp>
      <p:sp>
        <p:nvSpPr>
          <p:cNvPr id="3" name="Content Placeholder 2"/>
          <p:cNvSpPr>
            <a:spLocks noGrp="1"/>
          </p:cNvSpPr>
          <p:nvPr>
            <p:ph idx="1"/>
          </p:nvPr>
        </p:nvSpPr>
        <p:spPr/>
        <p:txBody>
          <a:bodyPr/>
          <a:lstStyle/>
          <a:p>
            <a:endParaRPr lang="en-US" dirty="0" smtClean="0"/>
          </a:p>
          <a:p>
            <a:r>
              <a:rPr lang="en-US" dirty="0" smtClean="0"/>
              <a:t>This </a:t>
            </a:r>
            <a:r>
              <a:rPr lang="en-US" dirty="0"/>
              <a:t>finding reinforces the idea that institutions act as "schools of crime," where individuals learn certain criminal definitions, techniques, skills, and obtain information from their peers (</a:t>
            </a:r>
            <a:r>
              <a:rPr lang="en-US" b="1" dirty="0">
                <a:hlinkClick r:id="rId3"/>
              </a:rPr>
              <a:t>Nguyen et al., 2017</a:t>
            </a:r>
            <a:r>
              <a:rPr lang="en-US" dirty="0" smtClean="0"/>
              <a:t>).</a:t>
            </a:r>
          </a:p>
          <a:p>
            <a:endParaRPr lang="en-US" dirty="0"/>
          </a:p>
          <a:p>
            <a:r>
              <a:rPr lang="en-US" dirty="0"/>
              <a:t>the </a:t>
            </a:r>
            <a:r>
              <a:rPr lang="en-US" u="sng" dirty="0">
                <a:hlinkClick r:id="rId4" tooltip="Learn more about social learning theory from ScienceDirect's AI-generated Topic Pages"/>
              </a:rPr>
              <a:t>social learning theory</a:t>
            </a:r>
            <a:r>
              <a:rPr lang="en-US" dirty="0"/>
              <a:t> provides additional insight as it explains how incarcerated juveniles learn and adopt behaviors through their interactions within the correctional environment (</a:t>
            </a:r>
            <a:r>
              <a:rPr lang="en-US" b="1" dirty="0">
                <a:hlinkClick r:id="rId5"/>
              </a:rPr>
              <a:t>Akers, 2009</a:t>
            </a:r>
            <a:r>
              <a:rPr lang="en-US" b="1" dirty="0"/>
              <a:t>; </a:t>
            </a:r>
            <a:r>
              <a:rPr lang="en-US" b="1" dirty="0" err="1">
                <a:hlinkClick r:id="rId6"/>
              </a:rPr>
              <a:t>Boman</a:t>
            </a:r>
            <a:r>
              <a:rPr lang="en-US" dirty="0">
                <a:hlinkClick r:id="rId6"/>
              </a:rPr>
              <a:t>, </a:t>
            </a:r>
            <a:r>
              <a:rPr lang="en-US" b="1" dirty="0" err="1">
                <a:hlinkClick r:id="rId6"/>
              </a:rPr>
              <a:t>Mowen</a:t>
            </a:r>
            <a:r>
              <a:rPr lang="en-US" b="1" dirty="0">
                <a:hlinkClick r:id="rId6"/>
              </a:rPr>
              <a:t>, &amp; Higgins, 2019</a:t>
            </a:r>
            <a:r>
              <a:rPr lang="en-US" dirty="0"/>
              <a:t>). </a:t>
            </a:r>
          </a:p>
          <a:p>
            <a:endParaRPr lang="en-US" dirty="0"/>
          </a:p>
          <a:p>
            <a:endParaRPr lang="en-US" dirty="0"/>
          </a:p>
        </p:txBody>
      </p:sp>
    </p:spTree>
    <p:extLst>
      <p:ext uri="{BB962C8B-B14F-4D97-AF65-F5344CB8AC3E}">
        <p14:creationId xmlns:p14="http://schemas.microsoft.com/office/powerpoint/2010/main" val="213692453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INCARCERATION AND RECIDIVISM</a:t>
            </a:r>
            <a:endParaRPr lang="en-US" dirty="0"/>
          </a:p>
        </p:txBody>
      </p:sp>
      <p:sp>
        <p:nvSpPr>
          <p:cNvPr id="3" name="Content Placeholder 2"/>
          <p:cNvSpPr>
            <a:spLocks noGrp="1"/>
          </p:cNvSpPr>
          <p:nvPr>
            <p:ph idx="1"/>
          </p:nvPr>
        </p:nvSpPr>
        <p:spPr/>
        <p:txBody>
          <a:bodyPr>
            <a:normAutofit lnSpcReduction="10000"/>
          </a:bodyPr>
          <a:lstStyle/>
          <a:p>
            <a:endParaRPr lang="en-US" dirty="0" smtClean="0"/>
          </a:p>
          <a:p>
            <a:r>
              <a:rPr lang="en-US" b="1" dirty="0"/>
              <a:t>In detention centers, juveniles surrounded by delinquent peers often adopt </a:t>
            </a:r>
            <a:r>
              <a:rPr lang="en-US" b="1" u="sng" dirty="0">
                <a:hlinkClick r:id="rId2" tooltip="Learn more about maladaptive behaviors from ScienceDirect's AI-generated Topic Pages"/>
              </a:rPr>
              <a:t>maladaptive  behaviors</a:t>
            </a:r>
            <a:r>
              <a:rPr lang="en-US" b="1" dirty="0"/>
              <a:t>, impacting their </a:t>
            </a:r>
            <a:r>
              <a:rPr lang="en-US" b="1" u="sng" dirty="0">
                <a:hlinkClick r:id="rId3" tooltip="Learn more about psychosocial development from ScienceDirect's AI-generated Topic Pages"/>
              </a:rPr>
              <a:t>psychosocial development</a:t>
            </a:r>
            <a:r>
              <a:rPr lang="en-US" b="1" dirty="0"/>
              <a:t> and maturity as an immediate consequence (</a:t>
            </a:r>
            <a:r>
              <a:rPr lang="en-US" b="1" dirty="0" err="1">
                <a:hlinkClick r:id="rId4"/>
              </a:rPr>
              <a:t>Dmitrieva</a:t>
            </a:r>
            <a:r>
              <a:rPr lang="en-US" b="1" dirty="0">
                <a:hlinkClick r:id="rId4"/>
              </a:rPr>
              <a:t> et al., 2012</a:t>
            </a:r>
            <a:r>
              <a:rPr lang="en-US" b="1" dirty="0" smtClean="0"/>
              <a:t>).</a:t>
            </a:r>
          </a:p>
          <a:p>
            <a:endParaRPr lang="en-US" b="1" dirty="0"/>
          </a:p>
          <a:p>
            <a:r>
              <a:rPr lang="en-US" dirty="0" smtClean="0"/>
              <a:t>More </a:t>
            </a:r>
            <a:r>
              <a:rPr lang="en-US" dirty="0"/>
              <a:t>specifically, it has been found that adverse correctional environments hinder the development of temperance, perspective, and responsibility, which are crucial for managing impulses, resisting negative peer influence, and practicing responsible judgement (</a:t>
            </a:r>
            <a:r>
              <a:rPr lang="en-US" b="1" dirty="0" err="1">
                <a:hlinkClick r:id="rId4"/>
              </a:rPr>
              <a:t>Dmitrieva</a:t>
            </a:r>
            <a:r>
              <a:rPr lang="en-US" b="1" dirty="0">
                <a:hlinkClick r:id="rId4"/>
              </a:rPr>
              <a:t> et al., 2012</a:t>
            </a:r>
            <a:r>
              <a:rPr lang="en-US" b="1" dirty="0"/>
              <a:t>).</a:t>
            </a:r>
          </a:p>
          <a:p>
            <a:endParaRPr lang="en-US" b="1" dirty="0"/>
          </a:p>
          <a:p>
            <a:endParaRPr lang="en-US" dirty="0"/>
          </a:p>
        </p:txBody>
      </p:sp>
    </p:spTree>
    <p:extLst>
      <p:ext uri="{BB962C8B-B14F-4D97-AF65-F5344CB8AC3E}">
        <p14:creationId xmlns:p14="http://schemas.microsoft.com/office/powerpoint/2010/main" val="231121108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INCARCERATION AND RECIDIVISM</a:t>
            </a:r>
            <a:endParaRPr lang="en-US" dirty="0"/>
          </a:p>
        </p:txBody>
      </p:sp>
      <p:sp>
        <p:nvSpPr>
          <p:cNvPr id="3" name="Content Placeholder 2"/>
          <p:cNvSpPr>
            <a:spLocks noGrp="1"/>
          </p:cNvSpPr>
          <p:nvPr>
            <p:ph idx="1"/>
          </p:nvPr>
        </p:nvSpPr>
        <p:spPr/>
        <p:txBody>
          <a:bodyPr/>
          <a:lstStyle/>
          <a:p>
            <a:endParaRPr lang="en-US" dirty="0" smtClean="0"/>
          </a:p>
          <a:p>
            <a:endParaRPr lang="en-US" dirty="0"/>
          </a:p>
          <a:p>
            <a:r>
              <a:rPr lang="en-US" dirty="0" smtClean="0"/>
              <a:t>Not </a:t>
            </a:r>
            <a:r>
              <a:rPr lang="en-US" dirty="0"/>
              <a:t>only does deviant peer affiliation affect the development of certain skills, but it provides juveniles with the opportunity to learn criminal techniques, thereby enhancing their criminal knowledge. This process is emphasized by </a:t>
            </a:r>
            <a:r>
              <a:rPr lang="en-US" b="1" u="sng" dirty="0">
                <a:hlinkClick r:id="rId3" tooltip="Learn more about social learning theory from ScienceDirect's AI-generated Topic Pages"/>
              </a:rPr>
              <a:t>social learning theory</a:t>
            </a:r>
            <a:r>
              <a:rPr lang="en-US" dirty="0"/>
              <a:t>, which posits that individuals acquire behaviors through observing and imitating influential figures in their environment (</a:t>
            </a:r>
            <a:r>
              <a:rPr lang="en-US" dirty="0">
                <a:hlinkClick r:id="rId4"/>
              </a:rPr>
              <a:t>Akers, 2009</a:t>
            </a:r>
            <a:r>
              <a:rPr lang="en-US" dirty="0"/>
              <a:t>; </a:t>
            </a:r>
            <a:r>
              <a:rPr lang="en-US" dirty="0" err="1">
                <a:hlinkClick r:id="rId5"/>
              </a:rPr>
              <a:t>Boman</a:t>
            </a:r>
            <a:r>
              <a:rPr lang="en-US" dirty="0">
                <a:hlinkClick r:id="rId5"/>
              </a:rPr>
              <a:t> et al., 2019</a:t>
            </a:r>
            <a:r>
              <a:rPr lang="en-US" dirty="0"/>
              <a:t>).</a:t>
            </a:r>
          </a:p>
          <a:p>
            <a:endParaRPr lang="en-US" dirty="0"/>
          </a:p>
        </p:txBody>
      </p:sp>
    </p:spTree>
    <p:extLst>
      <p:ext uri="{BB962C8B-B14F-4D97-AF65-F5344CB8AC3E}">
        <p14:creationId xmlns:p14="http://schemas.microsoft.com/office/powerpoint/2010/main" val="247126885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INCARCERATION </a:t>
            </a:r>
            <a:r>
              <a:rPr lang="en-US" b="1" dirty="0"/>
              <a:t>AND RECIDIVISM</a:t>
            </a:r>
            <a:endParaRPr lang="en-US" dirty="0"/>
          </a:p>
        </p:txBody>
      </p:sp>
      <p:sp>
        <p:nvSpPr>
          <p:cNvPr id="3" name="Content Placeholder 2"/>
          <p:cNvSpPr>
            <a:spLocks noGrp="1"/>
          </p:cNvSpPr>
          <p:nvPr>
            <p:ph idx="1"/>
          </p:nvPr>
        </p:nvSpPr>
        <p:spPr/>
        <p:txBody>
          <a:bodyPr/>
          <a:lstStyle/>
          <a:p>
            <a:endParaRPr lang="en-US" dirty="0" smtClean="0"/>
          </a:p>
          <a:p>
            <a:r>
              <a:rPr lang="en-US" dirty="0" smtClean="0"/>
              <a:t>These </a:t>
            </a:r>
            <a:r>
              <a:rPr lang="en-US" dirty="0"/>
              <a:t>interactions can solidify their criminal identities and behaviors, making it more challenging to reintegrate into society and pursue lawful paths. This notion is supported by </a:t>
            </a:r>
            <a:r>
              <a:rPr lang="en-US" b="1" dirty="0">
                <a:hlinkClick r:id="rId2"/>
              </a:rPr>
              <a:t>Nguyen et al.'s (2017</a:t>
            </a:r>
            <a:r>
              <a:rPr lang="en-US" dirty="0">
                <a:hlinkClick r:id="rId2"/>
              </a:rPr>
              <a:t>)</a:t>
            </a:r>
            <a:r>
              <a:rPr lang="en-US" dirty="0"/>
              <a:t> findings that exposure to deviant peers predicts increasing involvement in illegal income generation</a:t>
            </a:r>
            <a:r>
              <a:rPr lang="en-US" dirty="0" smtClean="0"/>
              <a:t>.</a:t>
            </a:r>
          </a:p>
          <a:p>
            <a:endParaRPr lang="en-US" dirty="0"/>
          </a:p>
          <a:p>
            <a:r>
              <a:rPr lang="en-US" dirty="0"/>
              <a:t>This peer infection creates a “school of crime” effect where juveniles may become more proficient and committed to criminal behavior, leading to higher rates of re-offending (</a:t>
            </a:r>
            <a:r>
              <a:rPr lang="en-US" dirty="0">
                <a:hlinkClick r:id="rId2"/>
              </a:rPr>
              <a:t>Nguyen et al., 2017</a:t>
            </a:r>
            <a:r>
              <a:rPr lang="en-US" dirty="0"/>
              <a:t>; </a:t>
            </a:r>
            <a:r>
              <a:rPr lang="en-US" dirty="0">
                <a:hlinkClick r:id="rId3"/>
              </a:rPr>
              <a:t>Walker &amp; </a:t>
            </a:r>
            <a:r>
              <a:rPr lang="en-US" dirty="0" err="1">
                <a:hlinkClick r:id="rId3"/>
              </a:rPr>
              <a:t>Herting</a:t>
            </a:r>
            <a:r>
              <a:rPr lang="en-US" dirty="0">
                <a:hlinkClick r:id="rId3"/>
              </a:rPr>
              <a:t>, 2020</a:t>
            </a:r>
            <a:r>
              <a:rPr lang="en-US" dirty="0"/>
              <a:t>).</a:t>
            </a:r>
          </a:p>
          <a:p>
            <a:endParaRPr lang="en-US" dirty="0"/>
          </a:p>
          <a:p>
            <a:endParaRPr lang="en-US" dirty="0"/>
          </a:p>
        </p:txBody>
      </p:sp>
    </p:spTree>
    <p:extLst>
      <p:ext uri="{BB962C8B-B14F-4D97-AF65-F5344CB8AC3E}">
        <p14:creationId xmlns:p14="http://schemas.microsoft.com/office/powerpoint/2010/main" val="207122107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INCARCERATION AND RECIDIVISM</a:t>
            </a:r>
            <a:endParaRPr lang="en-US" dirty="0"/>
          </a:p>
        </p:txBody>
      </p:sp>
      <p:sp>
        <p:nvSpPr>
          <p:cNvPr id="3" name="Content Placeholder 2"/>
          <p:cNvSpPr>
            <a:spLocks noGrp="1"/>
          </p:cNvSpPr>
          <p:nvPr>
            <p:ph idx="1"/>
          </p:nvPr>
        </p:nvSpPr>
        <p:spPr/>
        <p:txBody>
          <a:bodyPr/>
          <a:lstStyle/>
          <a:p>
            <a:endParaRPr lang="en-US" dirty="0" smtClean="0"/>
          </a:p>
          <a:p>
            <a:pPr marL="0" indent="0">
              <a:buNone/>
            </a:pPr>
            <a:r>
              <a:rPr lang="en-US" dirty="0" smtClean="0"/>
              <a:t>Social </a:t>
            </a:r>
            <a:r>
              <a:rPr lang="en-US" dirty="0"/>
              <a:t>learning theory and life course theory emphasize how early life experiences, like juvenile incarceration and the interactions that occur within correctional settings, create a cascading effect that shape long-term trajectories marked by diminished opportunities for positive development and adverse outcomes</a:t>
            </a:r>
            <a:r>
              <a:rPr lang="en-US" dirty="0" smtClean="0"/>
              <a:t>.</a:t>
            </a:r>
            <a:r>
              <a:rPr lang="en-US" dirty="0"/>
              <a:t> </a:t>
            </a:r>
            <a:r>
              <a:rPr lang="en-US" sz="1200" dirty="0"/>
              <a:t>(</a:t>
            </a:r>
            <a:r>
              <a:rPr lang="en-US" sz="1200" b="1" dirty="0">
                <a:hlinkClick r:id="rId2"/>
              </a:rPr>
              <a:t>Abram et al., 2015</a:t>
            </a:r>
            <a:r>
              <a:rPr lang="en-US" sz="1200" b="1" dirty="0"/>
              <a:t>).</a:t>
            </a:r>
          </a:p>
          <a:p>
            <a:endParaRPr lang="en-US" dirty="0"/>
          </a:p>
          <a:p>
            <a:endParaRPr lang="en-US" dirty="0"/>
          </a:p>
          <a:p>
            <a:pPr marL="0" indent="0">
              <a:buNone/>
            </a:pPr>
            <a:r>
              <a:rPr lang="en-US" dirty="0" smtClean="0"/>
              <a:t>   . </a:t>
            </a:r>
          </a:p>
          <a:p>
            <a:endParaRPr lang="en-US" dirty="0"/>
          </a:p>
        </p:txBody>
      </p:sp>
    </p:spTree>
    <p:extLst>
      <p:ext uri="{BB962C8B-B14F-4D97-AF65-F5344CB8AC3E}">
        <p14:creationId xmlns:p14="http://schemas.microsoft.com/office/powerpoint/2010/main" val="249375121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19200" y="1000964"/>
            <a:ext cx="8761413" cy="706964"/>
          </a:xfrm>
        </p:spPr>
        <p:txBody>
          <a:bodyPr/>
          <a:lstStyle/>
          <a:p>
            <a:r>
              <a:rPr lang="en-US" dirty="0" smtClean="0"/>
              <a:t>DIVERSIONARY MEASURES</a:t>
            </a:r>
            <a:endParaRPr lang="en-US" dirty="0"/>
          </a:p>
        </p:txBody>
      </p:sp>
      <p:sp>
        <p:nvSpPr>
          <p:cNvPr id="3" name="Content Placeholder 2"/>
          <p:cNvSpPr>
            <a:spLocks noGrp="1"/>
          </p:cNvSpPr>
          <p:nvPr>
            <p:ph idx="1"/>
          </p:nvPr>
        </p:nvSpPr>
        <p:spPr/>
        <p:txBody>
          <a:bodyPr/>
          <a:lstStyle/>
          <a:p>
            <a:endParaRPr lang="en-US" dirty="0" smtClean="0"/>
          </a:p>
          <a:p>
            <a:r>
              <a:rPr lang="en-US" b="1" dirty="0" smtClean="0"/>
              <a:t>Diversion </a:t>
            </a:r>
            <a:r>
              <a:rPr lang="en-US" b="1" dirty="0"/>
              <a:t>programs steer youth away from formal judicial proceedings and help maintain the youths' connections to their families and communities (</a:t>
            </a:r>
            <a:r>
              <a:rPr lang="en-US" b="1" dirty="0">
                <a:hlinkClick r:id="rId2"/>
              </a:rPr>
              <a:t>Wilson &amp; </a:t>
            </a:r>
            <a:r>
              <a:rPr lang="en-US" b="1" dirty="0" err="1">
                <a:hlinkClick r:id="rId2"/>
              </a:rPr>
              <a:t>Hoge</a:t>
            </a:r>
            <a:r>
              <a:rPr lang="en-US" b="1" dirty="0">
                <a:hlinkClick r:id="rId2"/>
              </a:rPr>
              <a:t>, 2013</a:t>
            </a:r>
            <a:r>
              <a:rPr lang="en-US" b="1" dirty="0"/>
              <a:t>). </a:t>
            </a:r>
          </a:p>
          <a:p>
            <a:pPr marL="0" indent="0">
              <a:buNone/>
            </a:pPr>
            <a:endParaRPr lang="en-US" b="1" dirty="0" smtClean="0"/>
          </a:p>
          <a:p>
            <a:pPr marL="0" indent="0">
              <a:buNone/>
            </a:pPr>
            <a:endParaRPr lang="en-US" b="1" dirty="0"/>
          </a:p>
          <a:p>
            <a:r>
              <a:rPr lang="en-US" b="1" dirty="0"/>
              <a:t>38.  Importantly, studies have shown that youth who participate in diversion programs are less likely to reoffend and more likely to succeed in education and employment than those who go through traditional court proceedings (</a:t>
            </a:r>
            <a:r>
              <a:rPr lang="en-US" b="1" dirty="0">
                <a:hlinkClick r:id="rId3"/>
              </a:rPr>
              <a:t>Mendel, 2022a</a:t>
            </a:r>
            <a:r>
              <a:rPr lang="en-US" b="1" dirty="0"/>
              <a:t>, </a:t>
            </a:r>
            <a:r>
              <a:rPr lang="en-US" b="1" dirty="0">
                <a:hlinkClick r:id="rId4"/>
              </a:rPr>
              <a:t>Mendel, 2022b</a:t>
            </a:r>
            <a:r>
              <a:rPr lang="en-US" b="1" dirty="0"/>
              <a:t>). </a:t>
            </a:r>
          </a:p>
        </p:txBody>
      </p:sp>
    </p:spTree>
    <p:extLst>
      <p:ext uri="{BB962C8B-B14F-4D97-AF65-F5344CB8AC3E}">
        <p14:creationId xmlns:p14="http://schemas.microsoft.com/office/powerpoint/2010/main" val="133814228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endParaRPr lang="en-US" dirty="0" smtClean="0"/>
          </a:p>
          <a:p>
            <a:r>
              <a:rPr lang="en-US" dirty="0" smtClean="0"/>
              <a:t>Community-based </a:t>
            </a:r>
            <a:r>
              <a:rPr lang="en-US" dirty="0"/>
              <a:t>sentencing alternatives, such as probation and community service, allow young offenders to remain integrated within their communities under supervision. </a:t>
            </a:r>
            <a:endParaRPr lang="en-US" dirty="0" smtClean="0"/>
          </a:p>
          <a:p>
            <a:endParaRPr lang="en-US" dirty="0" smtClean="0"/>
          </a:p>
          <a:p>
            <a:r>
              <a:rPr lang="en-US" dirty="0" smtClean="0"/>
              <a:t>This </a:t>
            </a:r>
            <a:r>
              <a:rPr lang="en-US" dirty="0"/>
              <a:t>approach minimizes the disruptive effects of incarceration and leverages community </a:t>
            </a:r>
            <a:r>
              <a:rPr lang="en-US" u="sng" dirty="0">
                <a:hlinkClick r:id="rId2" tooltip="Learn more about support systems from ScienceDirect's AI-generated Topic Pages"/>
              </a:rPr>
              <a:t>support systems</a:t>
            </a:r>
            <a:r>
              <a:rPr lang="en-US" dirty="0"/>
              <a:t> to foster rehabilitation and reduce recidivism (</a:t>
            </a:r>
            <a:r>
              <a:rPr lang="en-US" dirty="0">
                <a:hlinkClick r:id="rId3"/>
              </a:rPr>
              <a:t>Pappas &amp; Dent, 2023</a:t>
            </a:r>
            <a:r>
              <a:rPr lang="en-US" dirty="0"/>
              <a:t>). </a:t>
            </a:r>
          </a:p>
          <a:p>
            <a:endParaRPr lang="en-US" dirty="0"/>
          </a:p>
        </p:txBody>
      </p:sp>
    </p:spTree>
    <p:extLst>
      <p:ext uri="{BB962C8B-B14F-4D97-AF65-F5344CB8AC3E}">
        <p14:creationId xmlns:p14="http://schemas.microsoft.com/office/powerpoint/2010/main" val="247420727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DIVERSIONARY MEASURES</a:t>
            </a:r>
          </a:p>
        </p:txBody>
      </p:sp>
      <p:sp>
        <p:nvSpPr>
          <p:cNvPr id="3" name="Content Placeholder 2"/>
          <p:cNvSpPr>
            <a:spLocks noGrp="1"/>
          </p:cNvSpPr>
          <p:nvPr>
            <p:ph idx="1"/>
          </p:nvPr>
        </p:nvSpPr>
        <p:spPr/>
        <p:txBody>
          <a:bodyPr/>
          <a:lstStyle/>
          <a:p>
            <a:endParaRPr lang="en-US" dirty="0" smtClean="0"/>
          </a:p>
          <a:p>
            <a:r>
              <a:rPr lang="en-US" dirty="0" smtClean="0"/>
              <a:t> </a:t>
            </a:r>
            <a:r>
              <a:rPr lang="en-US" dirty="0"/>
              <a:t>This approach minimizes the disruptive effects of incarceration and leverages community </a:t>
            </a:r>
            <a:r>
              <a:rPr lang="en-US" u="sng" dirty="0">
                <a:hlinkClick r:id="rId2" tooltip="Learn more about support systems from ScienceDirect's AI-generated Topic Pages"/>
              </a:rPr>
              <a:t>support systems</a:t>
            </a:r>
            <a:r>
              <a:rPr lang="en-US" dirty="0"/>
              <a:t> to foster rehabilitation and reduce recidivism (</a:t>
            </a:r>
            <a:r>
              <a:rPr lang="en-US" dirty="0">
                <a:hlinkClick r:id="rId3"/>
              </a:rPr>
              <a:t>Pappas &amp; Dent, 2023</a:t>
            </a:r>
            <a:r>
              <a:rPr lang="en-US" dirty="0"/>
              <a:t>). </a:t>
            </a:r>
            <a:endParaRPr lang="en-US" dirty="0" smtClean="0"/>
          </a:p>
        </p:txBody>
      </p:sp>
    </p:spTree>
    <p:extLst>
      <p:ext uri="{BB962C8B-B14F-4D97-AF65-F5344CB8AC3E}">
        <p14:creationId xmlns:p14="http://schemas.microsoft.com/office/powerpoint/2010/main" val="386173586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RECOMMENDATIONS</a:t>
            </a:r>
            <a:endParaRPr lang="en-US" dirty="0"/>
          </a:p>
        </p:txBody>
      </p:sp>
      <p:sp>
        <p:nvSpPr>
          <p:cNvPr id="3" name="Content Placeholder 2"/>
          <p:cNvSpPr>
            <a:spLocks noGrp="1"/>
          </p:cNvSpPr>
          <p:nvPr>
            <p:ph idx="1"/>
          </p:nvPr>
        </p:nvSpPr>
        <p:spPr>
          <a:xfrm>
            <a:off x="1154954" y="2603500"/>
            <a:ext cx="8825659" cy="4092722"/>
          </a:xfrm>
        </p:spPr>
        <p:txBody>
          <a:bodyPr/>
          <a:lstStyle/>
          <a:p>
            <a:endParaRPr lang="en-US" dirty="0" smtClean="0"/>
          </a:p>
          <a:p>
            <a:r>
              <a:rPr lang="en-US" dirty="0" smtClean="0"/>
              <a:t>Ultimately</a:t>
            </a:r>
            <a:r>
              <a:rPr lang="en-US" dirty="0"/>
              <a:t>, the findings of this review underscore the systemic challenges and shortcomings within the juvenile justice system. Therefore, there is a critical need for policies that reduce reliance on incarceration and emphasize community-based alternatives that promote </a:t>
            </a:r>
            <a:r>
              <a:rPr lang="en-US" u="sng" dirty="0">
                <a:hlinkClick r:id="rId2" tooltip="Learn more about positive youth development from ScienceDirect's AI-generated Topic Pages"/>
              </a:rPr>
              <a:t>positive youth development</a:t>
            </a:r>
            <a:r>
              <a:rPr lang="en-US" dirty="0" smtClean="0"/>
              <a:t>.</a:t>
            </a:r>
          </a:p>
          <a:p>
            <a:endParaRPr lang="en-US" dirty="0"/>
          </a:p>
          <a:p>
            <a:r>
              <a:rPr lang="en-US" dirty="0"/>
              <a:t>Further research should continue to explore the long-term effects of diversion programs and community-based sentencing alternatives on youth recidivism and success in various life domains. </a:t>
            </a:r>
            <a:endParaRPr lang="en-US" dirty="0" smtClean="0"/>
          </a:p>
          <a:p>
            <a:r>
              <a:rPr lang="en-US" dirty="0" smtClean="0"/>
              <a:t>Need for </a:t>
            </a:r>
            <a:r>
              <a:rPr lang="en-US" dirty="0" err="1" smtClean="0"/>
              <a:t>behaviour</a:t>
            </a:r>
            <a:r>
              <a:rPr lang="en-US" dirty="0" smtClean="0"/>
              <a:t> modification therapy in a very intentional and robust way while in incarceration</a:t>
            </a:r>
            <a:endParaRPr lang="en-US" dirty="0"/>
          </a:p>
          <a:p>
            <a:endParaRPr lang="en-US" dirty="0"/>
          </a:p>
        </p:txBody>
      </p:sp>
    </p:spTree>
    <p:extLst>
      <p:ext uri="{BB962C8B-B14F-4D97-AF65-F5344CB8AC3E}">
        <p14:creationId xmlns:p14="http://schemas.microsoft.com/office/powerpoint/2010/main" val="297281643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54954" y="337625"/>
            <a:ext cx="8761413" cy="1702190"/>
          </a:xfrm>
        </p:spPr>
        <p:txBody>
          <a:bodyPr/>
          <a:lstStyle/>
          <a:p>
            <a:r>
              <a:rPr lang="en-US" dirty="0"/>
              <a:t>A brief history of the Juvenile   Justice System in Ghana</a:t>
            </a:r>
          </a:p>
        </p:txBody>
      </p:sp>
      <p:sp>
        <p:nvSpPr>
          <p:cNvPr id="3" name="Content Placeholder 2"/>
          <p:cNvSpPr>
            <a:spLocks noGrp="1"/>
          </p:cNvSpPr>
          <p:nvPr>
            <p:ph idx="1"/>
          </p:nvPr>
        </p:nvSpPr>
        <p:spPr>
          <a:xfrm>
            <a:off x="1154954" y="2603500"/>
            <a:ext cx="8825659" cy="3988686"/>
          </a:xfrm>
        </p:spPr>
        <p:txBody>
          <a:bodyPr>
            <a:normAutofit/>
          </a:bodyPr>
          <a:lstStyle/>
          <a:p>
            <a:endParaRPr lang="en" kern="0" dirty="0" smtClean="0">
              <a:solidFill>
                <a:srgbClr val="202122"/>
              </a:solidFill>
              <a:latin typeface="Arial" panose="020B0604020202020204" pitchFamily="34" charset="0"/>
              <a:ea typeface="Times New Roman" panose="02020603050405020304" pitchFamily="18" charset="0"/>
            </a:endParaRPr>
          </a:p>
          <a:p>
            <a:r>
              <a:rPr lang="en" kern="0" dirty="0" smtClean="0">
                <a:solidFill>
                  <a:srgbClr val="202122"/>
                </a:solidFill>
                <a:latin typeface="Arial" panose="020B0604020202020204" pitchFamily="34" charset="0"/>
                <a:ea typeface="Times New Roman" panose="02020603050405020304" pitchFamily="18" charset="0"/>
              </a:rPr>
              <a:t>Boys</a:t>
            </a:r>
            <a:r>
              <a:rPr lang="en" kern="0" dirty="0">
                <a:solidFill>
                  <a:srgbClr val="202122"/>
                </a:solidFill>
                <a:latin typeface="Arial" panose="020B0604020202020204" pitchFamily="34" charset="0"/>
                <a:ea typeface="Times New Roman" panose="02020603050405020304" pitchFamily="18" charset="0"/>
              </a:rPr>
              <a:t>' School at Ada was moved three times between 1936 and 1947. </a:t>
            </a:r>
          </a:p>
          <a:p>
            <a:r>
              <a:rPr lang="en" kern="0" dirty="0">
                <a:solidFill>
                  <a:srgbClr val="202122"/>
                </a:solidFill>
                <a:latin typeface="Arial" panose="020B0604020202020204" pitchFamily="34" charset="0"/>
                <a:ea typeface="Times New Roman" panose="02020603050405020304" pitchFamily="18" charset="0"/>
              </a:rPr>
              <a:t>The supervision of the school was transferred from the Salvation Army to the Department of Education, which was newly formed in 1945. </a:t>
            </a:r>
          </a:p>
          <a:p>
            <a:r>
              <a:rPr lang="en" kern="0" dirty="0">
                <a:solidFill>
                  <a:srgbClr val="202122"/>
                </a:solidFill>
                <a:latin typeface="Arial" panose="020B0604020202020204" pitchFamily="34" charset="0"/>
                <a:ea typeface="Times New Roman" panose="02020603050405020304" pitchFamily="18" charset="0"/>
              </a:rPr>
              <a:t>In 1945 the first industrial school was also established to deal with juveniles between the ages of 16 and 21. The industrial school was tasked with dealing with juveniles who required more serious corrective training focusing on welfare and reform. </a:t>
            </a:r>
          </a:p>
          <a:p>
            <a:r>
              <a:rPr lang="en" kern="0" dirty="0">
                <a:solidFill>
                  <a:srgbClr val="202122"/>
                </a:solidFill>
                <a:latin typeface="Arial" panose="020B0604020202020204" pitchFamily="34" charset="0"/>
                <a:ea typeface="Times New Roman" panose="02020603050405020304" pitchFamily="18" charset="0"/>
              </a:rPr>
              <a:t>A second Boys Industrial School was established in Tamale, an Industrial School for Girls in </a:t>
            </a:r>
            <a:r>
              <a:rPr lang="en" kern="0" dirty="0">
                <a:latin typeface="Arial" panose="020B0604020202020204" pitchFamily="34" charset="0"/>
                <a:ea typeface="Times New Roman" panose="02020603050405020304" pitchFamily="18" charset="0"/>
              </a:rPr>
              <a:t>Accra</a:t>
            </a:r>
            <a:r>
              <a:rPr lang="en" kern="0" dirty="0">
                <a:solidFill>
                  <a:srgbClr val="202122"/>
                </a:solidFill>
                <a:latin typeface="Arial" panose="020B0604020202020204" pitchFamily="34" charset="0"/>
                <a:ea typeface="Times New Roman" panose="02020603050405020304" pitchFamily="18" charset="0"/>
              </a:rPr>
              <a:t> and then other remand and probation homes. These institutions  continued to be in use as a foundation for post-colonial independent Ghana's juvenile justice system.</a:t>
            </a:r>
            <a:endParaRPr lang="aa-ET" dirty="0"/>
          </a:p>
          <a:p>
            <a:endParaRPr lang="en-US" dirty="0"/>
          </a:p>
        </p:txBody>
      </p:sp>
    </p:spTree>
    <p:extLst>
      <p:ext uri="{BB962C8B-B14F-4D97-AF65-F5344CB8AC3E}">
        <p14:creationId xmlns:p14="http://schemas.microsoft.com/office/powerpoint/2010/main" val="45879147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Recommendation</a:t>
            </a:r>
            <a:endParaRPr lang="en-US" dirty="0"/>
          </a:p>
        </p:txBody>
      </p:sp>
      <p:sp>
        <p:nvSpPr>
          <p:cNvPr id="3" name="Content Placeholder 2"/>
          <p:cNvSpPr>
            <a:spLocks noGrp="1"/>
          </p:cNvSpPr>
          <p:nvPr>
            <p:ph idx="1"/>
          </p:nvPr>
        </p:nvSpPr>
        <p:spPr/>
        <p:txBody>
          <a:bodyPr/>
          <a:lstStyle/>
          <a:p>
            <a:r>
              <a:rPr lang="en-US" dirty="0" smtClean="0"/>
              <a:t>There is a need for capacity building on regular basis for managers of institutions that deal with incarceration.- to make them child and juvenile friendly</a:t>
            </a:r>
          </a:p>
          <a:p>
            <a:r>
              <a:rPr lang="en-US" dirty="0" smtClean="0"/>
              <a:t>Close psychosocial counselling on daily/regular basis to ensure that the young ones who find themselves there overcome the toxic environment they find themselves.</a:t>
            </a:r>
          </a:p>
          <a:p>
            <a:r>
              <a:rPr lang="en-US" dirty="0" smtClean="0"/>
              <a:t>A Standard Operational Procedure that captures intentional </a:t>
            </a:r>
            <a:r>
              <a:rPr lang="en-US" dirty="0" err="1" smtClean="0"/>
              <a:t>behaviour</a:t>
            </a:r>
            <a:r>
              <a:rPr lang="en-US" dirty="0" smtClean="0"/>
              <a:t> change for the juvenile</a:t>
            </a:r>
          </a:p>
          <a:p>
            <a:r>
              <a:rPr lang="en-US" dirty="0" smtClean="0"/>
              <a:t>Failure to do this, makes the juvenile a double victim of </a:t>
            </a:r>
            <a:r>
              <a:rPr lang="en-US" dirty="0" err="1" smtClean="0"/>
              <a:t>circumtances</a:t>
            </a:r>
            <a:r>
              <a:rPr lang="en-US" dirty="0" smtClean="0"/>
              <a:t>.</a:t>
            </a:r>
            <a:endParaRPr lang="en-US" dirty="0"/>
          </a:p>
        </p:txBody>
      </p:sp>
    </p:spTree>
    <p:extLst>
      <p:ext uri="{BB962C8B-B14F-4D97-AF65-F5344CB8AC3E}">
        <p14:creationId xmlns:p14="http://schemas.microsoft.com/office/powerpoint/2010/main" val="390232322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Recommendations</a:t>
            </a:r>
            <a:endParaRPr lang="en-US" dirty="0"/>
          </a:p>
        </p:txBody>
      </p:sp>
      <p:sp>
        <p:nvSpPr>
          <p:cNvPr id="3" name="Content Placeholder 2"/>
          <p:cNvSpPr>
            <a:spLocks noGrp="1"/>
          </p:cNvSpPr>
          <p:nvPr>
            <p:ph idx="1"/>
          </p:nvPr>
        </p:nvSpPr>
        <p:spPr/>
        <p:txBody>
          <a:bodyPr/>
          <a:lstStyle/>
          <a:p>
            <a:endParaRPr lang="en-US" dirty="0" smtClean="0"/>
          </a:p>
          <a:p>
            <a:r>
              <a:rPr lang="en-US" dirty="0"/>
              <a:t> Studies could investigate how different types of diversion programs compare in effectiveness and identify the specific elements that contribute to their success.</a:t>
            </a:r>
          </a:p>
          <a:p>
            <a:endParaRPr lang="en-US" dirty="0" smtClean="0"/>
          </a:p>
          <a:p>
            <a:r>
              <a:rPr lang="en-US" dirty="0"/>
              <a:t>Future work could also assess how these interventions can be improved or tailored to enhance their effectiveness and ensure they are equitably applied across different demographics.</a:t>
            </a:r>
          </a:p>
          <a:p>
            <a:endParaRPr lang="en-US" dirty="0"/>
          </a:p>
        </p:txBody>
      </p:sp>
    </p:spTree>
    <p:extLst>
      <p:ext uri="{BB962C8B-B14F-4D97-AF65-F5344CB8AC3E}">
        <p14:creationId xmlns:p14="http://schemas.microsoft.com/office/powerpoint/2010/main" val="98689977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54954" y="450166"/>
            <a:ext cx="8761413" cy="1491176"/>
          </a:xfrm>
        </p:spPr>
        <p:txBody>
          <a:bodyPr/>
          <a:lstStyle/>
          <a:p>
            <a:r>
              <a:rPr lang="en-US" dirty="0"/>
              <a:t>A brief history of the Juvenile   Justice System in Ghana</a:t>
            </a:r>
          </a:p>
        </p:txBody>
      </p:sp>
      <p:sp>
        <p:nvSpPr>
          <p:cNvPr id="3" name="Content Placeholder 2"/>
          <p:cNvSpPr>
            <a:spLocks noGrp="1"/>
          </p:cNvSpPr>
          <p:nvPr>
            <p:ph idx="1"/>
          </p:nvPr>
        </p:nvSpPr>
        <p:spPr/>
        <p:txBody>
          <a:bodyPr/>
          <a:lstStyle/>
          <a:p>
            <a:endParaRPr lang="en-US" dirty="0"/>
          </a:p>
          <a:p>
            <a:r>
              <a:rPr lang="en-US" dirty="0" smtClean="0"/>
              <a:t>The </a:t>
            </a:r>
            <a:r>
              <a:rPr lang="en-US" dirty="0"/>
              <a:t>Senior Correctional Centre (SCC</a:t>
            </a:r>
            <a:r>
              <a:rPr lang="en-US" dirty="0" smtClean="0"/>
              <a:t>) then BORSTAL, </a:t>
            </a:r>
            <a:r>
              <a:rPr lang="en-US" dirty="0"/>
              <a:t>was established in </a:t>
            </a:r>
            <a:r>
              <a:rPr lang="en-US" b="1" dirty="0" smtClean="0"/>
              <a:t>1947 </a:t>
            </a:r>
            <a:r>
              <a:rPr lang="en-US" dirty="0"/>
              <a:t>by the industrial schools </a:t>
            </a:r>
            <a:r>
              <a:rPr lang="en-US" dirty="0" smtClean="0"/>
              <a:t>under </a:t>
            </a:r>
            <a:r>
              <a:rPr lang="en-US" dirty="0"/>
              <a:t>Institutions Ordinance of </a:t>
            </a:r>
            <a:r>
              <a:rPr lang="en-US" dirty="0" smtClean="0"/>
              <a:t>1945</a:t>
            </a:r>
            <a:r>
              <a:rPr lang="en-US" dirty="0"/>
              <a:t> and was under the Department of Social Welfare until 1958 when it was handed over to the Ghana Prison Service</a:t>
            </a:r>
            <a:r>
              <a:rPr lang="en-US" dirty="0" smtClean="0"/>
              <a:t>.</a:t>
            </a:r>
          </a:p>
          <a:p>
            <a:r>
              <a:rPr lang="en-US" dirty="0"/>
              <a:t>The </a:t>
            </a:r>
            <a:r>
              <a:rPr lang="en-US" dirty="0" err="1"/>
              <a:t>centre</a:t>
            </a:r>
            <a:r>
              <a:rPr lang="en-US" dirty="0"/>
              <a:t> is a </a:t>
            </a:r>
            <a:r>
              <a:rPr lang="en-US" dirty="0" smtClean="0"/>
              <a:t>correctional </a:t>
            </a:r>
            <a:r>
              <a:rPr lang="en-US" dirty="0" err="1"/>
              <a:t>centre</a:t>
            </a:r>
            <a:r>
              <a:rPr lang="en-US" dirty="0"/>
              <a:t> for people who are under 18 </a:t>
            </a:r>
            <a:r>
              <a:rPr lang="en-US" dirty="0" smtClean="0"/>
              <a:t>years, </a:t>
            </a:r>
            <a:r>
              <a:rPr lang="en-US" dirty="0"/>
              <a:t>old and </a:t>
            </a:r>
            <a:r>
              <a:rPr lang="en-US" dirty="0" smtClean="0"/>
              <a:t> </a:t>
            </a:r>
            <a:r>
              <a:rPr lang="en-US" dirty="0"/>
              <a:t>its mission statement </a:t>
            </a:r>
            <a:r>
              <a:rPr lang="en-US" dirty="0" smtClean="0"/>
              <a:t>aims </a:t>
            </a:r>
            <a:r>
              <a:rPr lang="en-US" dirty="0"/>
              <a:t>at attaining </a:t>
            </a:r>
            <a:r>
              <a:rPr lang="en-US" dirty="0" smtClean="0"/>
              <a:t>the 3Rs </a:t>
            </a:r>
            <a:r>
              <a:rPr lang="en-US" dirty="0"/>
              <a:t>namely; Reformation, Rehabilitation and Reintegration of inmates into </a:t>
            </a:r>
            <a:r>
              <a:rPr lang="en-US" dirty="0" smtClean="0"/>
              <a:t> </a:t>
            </a:r>
            <a:r>
              <a:rPr lang="en-US" dirty="0"/>
              <a:t>society.</a:t>
            </a:r>
          </a:p>
        </p:txBody>
      </p:sp>
    </p:spTree>
    <p:extLst>
      <p:ext uri="{BB962C8B-B14F-4D97-AF65-F5344CB8AC3E}">
        <p14:creationId xmlns:p14="http://schemas.microsoft.com/office/powerpoint/2010/main" val="77724822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7"/>
            <a:ext cx="8761413" cy="1178689"/>
          </a:xfrm>
        </p:spPr>
        <p:txBody>
          <a:bodyPr/>
          <a:lstStyle/>
          <a:p>
            <a:r>
              <a:rPr lang="en-US" dirty="0" smtClean="0"/>
              <a:t>THE UNCRC AND THE WELFARE PRINCIPLE</a:t>
            </a:r>
            <a:endParaRPr lang="en-US" dirty="0"/>
          </a:p>
        </p:txBody>
      </p:sp>
      <p:sp>
        <p:nvSpPr>
          <p:cNvPr id="3" name="Content Placeholder 2"/>
          <p:cNvSpPr>
            <a:spLocks noGrp="1"/>
          </p:cNvSpPr>
          <p:nvPr>
            <p:ph idx="1"/>
          </p:nvPr>
        </p:nvSpPr>
        <p:spPr>
          <a:xfrm>
            <a:off x="1154954" y="2693653"/>
            <a:ext cx="8825659" cy="4254500"/>
          </a:xfrm>
        </p:spPr>
        <p:txBody>
          <a:bodyPr>
            <a:normAutofit/>
          </a:bodyPr>
          <a:lstStyle/>
          <a:p>
            <a:r>
              <a:rPr lang="en-US" dirty="0" smtClean="0"/>
              <a:t>The UNCRC introduced the welfare principle that obliges state parties to act in the best interest of the child in all situations</a:t>
            </a:r>
          </a:p>
          <a:p>
            <a:endParaRPr lang="en-US" dirty="0" smtClean="0"/>
          </a:p>
          <a:p>
            <a:r>
              <a:rPr lang="en-US" sz="2000" dirty="0" smtClean="0">
                <a:latin typeface="Times New Roman" panose="02020603050405020304" pitchFamily="18" charset="0"/>
                <a:ea typeface="SimSun" panose="02010600030101010101" pitchFamily="2" charset="-122"/>
              </a:rPr>
              <a:t>Art </a:t>
            </a:r>
            <a:r>
              <a:rPr lang="en-US" sz="2000" dirty="0">
                <a:latin typeface="Times New Roman" panose="02020603050405020304" pitchFamily="18" charset="0"/>
                <a:ea typeface="SimSun" panose="02010600030101010101" pitchFamily="2" charset="-122"/>
              </a:rPr>
              <a:t>3</a:t>
            </a:r>
            <a:r>
              <a:rPr lang="en-US" sz="2000" dirty="0" smtClean="0">
                <a:latin typeface="Times New Roman" panose="02020603050405020304" pitchFamily="18" charset="0"/>
                <a:ea typeface="SimSun" panose="02010600030101010101" pitchFamily="2" charset="-122"/>
              </a:rPr>
              <a:t> </a:t>
            </a:r>
            <a:r>
              <a:rPr lang="en-US" sz="2000" dirty="0">
                <a:latin typeface="Times New Roman" panose="02020603050405020304" pitchFamily="18" charset="0"/>
                <a:ea typeface="SimSun" panose="02010600030101010101" pitchFamily="2" charset="-122"/>
              </a:rPr>
              <a:t>UNCRC: ''In all actions concerning children, whether undertaken by public or private social welfare institutions, courts of law, administrative authorities or legislative bodies, the best interest of the child shall be a primary consideration</a:t>
            </a:r>
            <a:r>
              <a:rPr lang="en-US" sz="2000" dirty="0" smtClean="0">
                <a:latin typeface="Times New Roman" panose="02020603050405020304" pitchFamily="18" charset="0"/>
                <a:ea typeface="SimSun" panose="02010600030101010101" pitchFamily="2" charset="-122"/>
              </a:rPr>
              <a:t>.”</a:t>
            </a:r>
          </a:p>
          <a:p>
            <a:endParaRPr lang="en-US" sz="2000" dirty="0">
              <a:latin typeface="Times New Roman" panose="02020603050405020304" pitchFamily="18" charset="0"/>
              <a:ea typeface="SimSun" panose="02010600030101010101" pitchFamily="2" charset="-122"/>
            </a:endParaRPr>
          </a:p>
          <a:p>
            <a:r>
              <a:rPr lang="en-US" sz="2000" dirty="0"/>
              <a:t>(1) The best interest of the child shall be paramount in any matter concerning a child. (2) The best interest of the child shall be the primary consideration by any court, person, institution or other body in any matter concerned with a </a:t>
            </a:r>
            <a:r>
              <a:rPr lang="en-US" sz="2000" dirty="0" smtClean="0"/>
              <a:t>child (JJA)</a:t>
            </a:r>
            <a:endParaRPr lang="en-US" sz="2000" dirty="0" smtClean="0">
              <a:latin typeface="Times New Roman" panose="02020603050405020304" pitchFamily="18" charset="0"/>
              <a:ea typeface="SimSun" panose="02010600030101010101" pitchFamily="2" charset="-122"/>
            </a:endParaRPr>
          </a:p>
          <a:p>
            <a:endParaRPr lang="en-US" sz="2000" dirty="0">
              <a:latin typeface="Times New Roman" panose="02020603050405020304" pitchFamily="18" charset="0"/>
              <a:ea typeface="SimSun" panose="02010600030101010101" pitchFamily="2" charset="-122"/>
            </a:endParaRPr>
          </a:p>
          <a:p>
            <a:endParaRPr lang="en-US" sz="2000" dirty="0"/>
          </a:p>
        </p:txBody>
      </p:sp>
    </p:spTree>
    <p:extLst>
      <p:ext uri="{BB962C8B-B14F-4D97-AF65-F5344CB8AC3E}">
        <p14:creationId xmlns:p14="http://schemas.microsoft.com/office/powerpoint/2010/main" val="123247652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54954" y="566670"/>
            <a:ext cx="8761413" cy="1113962"/>
          </a:xfrm>
        </p:spPr>
        <p:txBody>
          <a:bodyPr/>
          <a:lstStyle/>
          <a:p>
            <a:r>
              <a:rPr lang="en-US" dirty="0"/>
              <a:t>THE UNCRC AND THE WELFARE PRINCIPLE</a:t>
            </a:r>
          </a:p>
        </p:txBody>
      </p:sp>
      <p:sp>
        <p:nvSpPr>
          <p:cNvPr id="3" name="Content Placeholder 2"/>
          <p:cNvSpPr>
            <a:spLocks noGrp="1"/>
          </p:cNvSpPr>
          <p:nvPr>
            <p:ph idx="1"/>
          </p:nvPr>
        </p:nvSpPr>
        <p:spPr/>
        <p:txBody>
          <a:bodyPr/>
          <a:lstStyle/>
          <a:p>
            <a:r>
              <a:rPr lang="en-US" dirty="0" smtClean="0"/>
              <a:t>The 2019 amendment of the 2003 Juvenile Justice Act expanded on the welfare principle thus:</a:t>
            </a:r>
          </a:p>
          <a:p>
            <a:pPr marL="0" indent="0">
              <a:buNone/>
            </a:pPr>
            <a:r>
              <a:rPr lang="en-US" b="1" dirty="0" smtClean="0"/>
              <a:t>Determining </a:t>
            </a:r>
            <a:r>
              <a:rPr lang="en-US" b="1" dirty="0"/>
              <a:t>the Best interests of a </a:t>
            </a:r>
            <a:r>
              <a:rPr lang="en-US" b="1" dirty="0" smtClean="0"/>
              <a:t>juvenile:</a:t>
            </a:r>
            <a:endParaRPr lang="en-US" b="1" dirty="0"/>
          </a:p>
          <a:p>
            <a:r>
              <a:rPr lang="en-US" dirty="0"/>
              <a:t>In determining for the purposes of this Act what is in a juvenile’s best interests the following matters must be taken into account —  </a:t>
            </a:r>
          </a:p>
          <a:p>
            <a:pPr marL="0" lvl="0" indent="0">
              <a:buNone/>
            </a:pPr>
            <a:r>
              <a:rPr lang="en-US" dirty="0" smtClean="0"/>
              <a:t>     the </a:t>
            </a:r>
            <a:r>
              <a:rPr lang="en-US" dirty="0"/>
              <a:t>health, development, safety and protection of the juvenile from harm;  </a:t>
            </a:r>
          </a:p>
          <a:p>
            <a:pPr marL="0" lvl="0" indent="0">
              <a:buNone/>
            </a:pPr>
            <a:r>
              <a:rPr lang="en-US" dirty="0" smtClean="0"/>
              <a:t>      the </a:t>
            </a:r>
            <a:r>
              <a:rPr lang="en-US" dirty="0"/>
              <a:t>importance of keeping the juvenile with his/her family and taking the </a:t>
            </a:r>
            <a:r>
              <a:rPr lang="en-US" dirty="0" smtClean="0"/>
              <a:t>    juvenile </a:t>
            </a:r>
            <a:r>
              <a:rPr lang="en-US" dirty="0"/>
              <a:t>into custody only as a last resort; </a:t>
            </a:r>
          </a:p>
          <a:p>
            <a:pPr marL="0" indent="0">
              <a:buNone/>
            </a:pPr>
            <a:endParaRPr lang="en-US" dirty="0"/>
          </a:p>
        </p:txBody>
      </p:sp>
    </p:spTree>
    <p:extLst>
      <p:ext uri="{BB962C8B-B14F-4D97-AF65-F5344CB8AC3E}">
        <p14:creationId xmlns:p14="http://schemas.microsoft.com/office/powerpoint/2010/main" val="380729003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THE WELFARE PRINCIPLE</a:t>
            </a:r>
            <a:endParaRPr lang="en-US" dirty="0"/>
          </a:p>
        </p:txBody>
      </p:sp>
      <p:sp>
        <p:nvSpPr>
          <p:cNvPr id="3" name="Content Placeholder 2"/>
          <p:cNvSpPr>
            <a:spLocks noGrp="1"/>
          </p:cNvSpPr>
          <p:nvPr>
            <p:ph idx="1"/>
          </p:nvPr>
        </p:nvSpPr>
        <p:spPr/>
        <p:txBody>
          <a:bodyPr>
            <a:normAutofit lnSpcReduction="10000"/>
          </a:bodyPr>
          <a:lstStyle/>
          <a:p>
            <a:r>
              <a:rPr lang="en-US" dirty="0" smtClean="0">
                <a:latin typeface="Times New Roman" panose="02020603050405020304" pitchFamily="18" charset="0"/>
                <a:ea typeface="SimSun" panose="02010600030101010101" pitchFamily="2" charset="-122"/>
              </a:rPr>
              <a:t>Juvenile Justice then evolved as a  </a:t>
            </a:r>
            <a:r>
              <a:rPr lang="en-US" dirty="0">
                <a:latin typeface="Times New Roman" panose="02020603050405020304" pitchFamily="18" charset="0"/>
                <a:ea typeface="SimSun" panose="02010600030101010101" pitchFamily="2" charset="-122"/>
              </a:rPr>
              <a:t>direct development for resolving the functional tension and or conflict between the justice element of criminal justice and the welfare philosophy inherent in Article 40 of the UNCRC.</a:t>
            </a:r>
          </a:p>
          <a:p>
            <a:r>
              <a:rPr lang="en-GB" dirty="0"/>
              <a:t>Thus, Juvenile Justice Systems globally evolved as a compromise between effecting justice through formal adjudication and promoting the best welfare interest of the child in conflict with the law. </a:t>
            </a:r>
            <a:endParaRPr lang="en-GB" dirty="0" smtClean="0"/>
          </a:p>
          <a:p>
            <a:endParaRPr lang="en-GB" dirty="0"/>
          </a:p>
          <a:p>
            <a:r>
              <a:rPr lang="en-GB" dirty="0" smtClean="0"/>
              <a:t>Contemporary </a:t>
            </a:r>
            <a:r>
              <a:rPr lang="en-GB" dirty="0"/>
              <a:t>times have witnessed critical changes in juvenile justice delivery in response to modern criminological evidence of understanding crime and punishment within the framework of REHABILITATION, REINTEGRATION and RESETTLEMENT of young people</a:t>
            </a:r>
            <a:endParaRPr lang="en-US" dirty="0"/>
          </a:p>
          <a:p>
            <a:endParaRPr lang="en-US" dirty="0"/>
          </a:p>
        </p:txBody>
      </p:sp>
    </p:spTree>
    <p:extLst>
      <p:ext uri="{BB962C8B-B14F-4D97-AF65-F5344CB8AC3E}">
        <p14:creationId xmlns:p14="http://schemas.microsoft.com/office/powerpoint/2010/main" val="386844643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WELFARE PRINCIPLE</a:t>
            </a:r>
          </a:p>
        </p:txBody>
      </p:sp>
      <p:sp>
        <p:nvSpPr>
          <p:cNvPr id="3" name="Content Placeholder 2"/>
          <p:cNvSpPr>
            <a:spLocks noGrp="1"/>
          </p:cNvSpPr>
          <p:nvPr>
            <p:ph idx="1"/>
          </p:nvPr>
        </p:nvSpPr>
        <p:spPr/>
        <p:txBody>
          <a:bodyPr/>
          <a:lstStyle/>
          <a:p>
            <a:endParaRPr lang="en-US" dirty="0" smtClean="0">
              <a:latin typeface="Times New Roman" panose="02020603050405020304" pitchFamily="18" charset="0"/>
              <a:ea typeface="SimSun" panose="02010600030101010101" pitchFamily="2" charset="-122"/>
            </a:endParaRPr>
          </a:p>
          <a:p>
            <a:r>
              <a:rPr lang="en-US" sz="2400" dirty="0" smtClean="0">
                <a:latin typeface="Times New Roman" panose="02020603050405020304" pitchFamily="18" charset="0"/>
                <a:ea typeface="SimSun" panose="02010600030101010101" pitchFamily="2" charset="-122"/>
              </a:rPr>
              <a:t>Thus </a:t>
            </a:r>
            <a:r>
              <a:rPr lang="en-US" sz="2400" dirty="0">
                <a:latin typeface="Times New Roman" panose="02020603050405020304" pitchFamily="18" charset="0"/>
                <a:ea typeface="SimSun" panose="02010600030101010101" pitchFamily="2" charset="-122"/>
              </a:rPr>
              <a:t>the hitherto punishment fits the crime philosophy and of retribution is now giving space for a much more pragmatic and credible approach to penal policy and practice, which empowers offenders to take responsibility for their criminality, motivating them to confront, challenge and address their specific individualized criminogenic needs.</a:t>
            </a:r>
          </a:p>
          <a:p>
            <a:endParaRPr lang="en-US" sz="2400" dirty="0"/>
          </a:p>
        </p:txBody>
      </p:sp>
    </p:spTree>
    <p:extLst>
      <p:ext uri="{BB962C8B-B14F-4D97-AF65-F5344CB8AC3E}">
        <p14:creationId xmlns:p14="http://schemas.microsoft.com/office/powerpoint/2010/main" val="362439124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WELFARE PRINCIPLE</a:t>
            </a:r>
          </a:p>
        </p:txBody>
      </p:sp>
      <p:sp>
        <p:nvSpPr>
          <p:cNvPr id="3" name="Content Placeholder 2"/>
          <p:cNvSpPr>
            <a:spLocks noGrp="1"/>
          </p:cNvSpPr>
          <p:nvPr>
            <p:ph idx="1"/>
          </p:nvPr>
        </p:nvSpPr>
        <p:spPr/>
        <p:txBody>
          <a:bodyPr/>
          <a:lstStyle/>
          <a:p>
            <a:endParaRPr lang="en-US" dirty="0" smtClean="0">
              <a:latin typeface="Times New Roman" panose="02020603050405020304" pitchFamily="18" charset="0"/>
              <a:ea typeface="SimSun" panose="02010600030101010101" pitchFamily="2" charset="-122"/>
            </a:endParaRPr>
          </a:p>
          <a:p>
            <a:r>
              <a:rPr lang="en-US" sz="2400" dirty="0" smtClean="0">
                <a:latin typeface="Times New Roman" panose="02020603050405020304" pitchFamily="18" charset="0"/>
                <a:ea typeface="SimSun" panose="02010600030101010101" pitchFamily="2" charset="-122"/>
              </a:rPr>
              <a:t>Thus </a:t>
            </a:r>
            <a:r>
              <a:rPr lang="en-US" sz="2400" dirty="0">
                <a:latin typeface="Times New Roman" panose="02020603050405020304" pitchFamily="18" charset="0"/>
                <a:ea typeface="SimSun" panose="02010600030101010101" pitchFamily="2" charset="-122"/>
              </a:rPr>
              <a:t>Juvenile Justice Systems globally evolved as a functional bridge and or a compromise between effecting justice through formal adjudication and promoting the best welfare interest of the child in conflict with the law.</a:t>
            </a:r>
          </a:p>
          <a:p>
            <a:endParaRPr lang="en-US" dirty="0"/>
          </a:p>
          <a:p>
            <a:endParaRPr lang="en-US" dirty="0"/>
          </a:p>
        </p:txBody>
      </p:sp>
    </p:spTree>
    <p:extLst>
      <p:ext uri="{BB962C8B-B14F-4D97-AF65-F5344CB8AC3E}">
        <p14:creationId xmlns:p14="http://schemas.microsoft.com/office/powerpoint/2010/main" val="1566219161"/>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Boardroom">
  <a:themeElements>
    <a:clrScheme name="Ion Boardroom">
      <a:dk1>
        <a:sysClr val="windowText" lastClr="000000"/>
      </a:dk1>
      <a:lt1>
        <a:sysClr val="window" lastClr="FFFFFF"/>
      </a:lt1>
      <a:dk2>
        <a:srgbClr val="3B3059"/>
      </a:dk2>
      <a:lt2>
        <a:srgbClr val="EBEBEB"/>
      </a:lt2>
      <a:accent1>
        <a:srgbClr val="B31166"/>
      </a:accent1>
      <a:accent2>
        <a:srgbClr val="E33D6F"/>
      </a:accent2>
      <a:accent3>
        <a:srgbClr val="E45F3C"/>
      </a:accent3>
      <a:accent4>
        <a:srgbClr val="E9943A"/>
      </a:accent4>
      <a:accent5>
        <a:srgbClr val="9B6BF2"/>
      </a:accent5>
      <a:accent6>
        <a:srgbClr val="D53DD0"/>
      </a:accent6>
      <a:hlink>
        <a:srgbClr val="8F8F8F"/>
      </a:hlink>
      <a:folHlink>
        <a:srgbClr val="A5A5A5"/>
      </a:folHlink>
    </a:clrScheme>
    <a:fontScheme name="Ion Boardroom">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Boardroom">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8000"/>
                <a:hueMod val="124000"/>
                <a:satMod val="148000"/>
                <a:lumMod val="124000"/>
              </a:schemeClr>
            </a:gs>
            <a:gs pos="100000">
              <a:schemeClr val="phClr">
                <a:shade val="76000"/>
                <a:hueMod val="89000"/>
                <a:satMod val="164000"/>
                <a:lumMod val="56000"/>
              </a:schemeClr>
            </a:gs>
          </a:gsLst>
          <a:path path="circle">
            <a:fillToRect l="45000" t="65000" r="125000" b="100000"/>
          </a:path>
        </a:gradFill>
        <a:blipFill rotWithShape="1">
          <a:blip xmlns:r="http://schemas.openxmlformats.org/officeDocument/2006/relationships" r:embed="rId1">
            <a:duotone>
              <a:schemeClr val="phClr">
                <a:shade val="69000"/>
                <a:hueMod val="91000"/>
                <a:satMod val="164000"/>
                <a:lumMod val="74000"/>
              </a:schemeClr>
              <a:schemeClr val="phClr">
                <a:hueMod val="124000"/>
                <a:satMod val="140000"/>
                <a:lumMod val="142000"/>
              </a:schemeClr>
            </a:duotone>
          </a:blip>
          <a:stretch/>
        </a:blipFill>
      </a:bgFillStyleLst>
    </a:fmtScheme>
  </a:themeElements>
  <a:objectDefaults/>
  <a:extraClrSchemeLst/>
  <a:extLst>
    <a:ext uri="{05A4C25C-085E-4340-85A3-A5531E510DB2}">
      <thm15:themeFamily xmlns:thm15="http://schemas.microsoft.com/office/thememl/2012/main" name="Ion Boardroom" id="{FC33163D-4339-46B1-8EED-24C834239D99}" vid="{B8502691-933B-45FE-8764-BA278511EF27}"/>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ion boardroom</Template>
  <TotalTime>497</TotalTime>
  <Words>1581</Words>
  <Application>Microsoft Office PowerPoint</Application>
  <PresentationFormat>Widescreen</PresentationFormat>
  <Paragraphs>144</Paragraphs>
  <Slides>31</Slides>
  <Notes>4</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31</vt:i4>
      </vt:variant>
    </vt:vector>
  </HeadingPairs>
  <TitlesOfParts>
    <vt:vector size="38" baseType="lpstr">
      <vt:lpstr>SimSun</vt:lpstr>
      <vt:lpstr>Arial</vt:lpstr>
      <vt:lpstr>Calibri</vt:lpstr>
      <vt:lpstr>Century Gothic</vt:lpstr>
      <vt:lpstr>Times New Roman</vt:lpstr>
      <vt:lpstr>Wingdings 3</vt:lpstr>
      <vt:lpstr>Ion Boardroom</vt:lpstr>
      <vt:lpstr>Re-imagining the criminal Justice System- focus on the Juvenile Justice System: Perspectives on incarceration, recidivism and Alternatives to Incarceration</vt:lpstr>
      <vt:lpstr> A brief history of the Juvenile   Justice System in Ghana</vt:lpstr>
      <vt:lpstr>A brief history of the Juvenile   Justice System in Ghana</vt:lpstr>
      <vt:lpstr>A brief history of the Juvenile   Justice System in Ghana</vt:lpstr>
      <vt:lpstr>THE UNCRC AND THE WELFARE PRINCIPLE</vt:lpstr>
      <vt:lpstr>THE UNCRC AND THE WELFARE PRINCIPLE</vt:lpstr>
      <vt:lpstr>       THE WELFARE PRINCIPLE</vt:lpstr>
      <vt:lpstr>THE WELFARE PRINCIPLE</vt:lpstr>
      <vt:lpstr>THE WELFARE PRINCIPLE</vt:lpstr>
      <vt:lpstr>Juvenile Justice in Ghana</vt:lpstr>
      <vt:lpstr>Juvenile Justice in Ghana</vt:lpstr>
      <vt:lpstr>INCARCERATION</vt:lpstr>
      <vt:lpstr>INCARCERATION</vt:lpstr>
      <vt:lpstr>Meta analysis on incarceration effect on juveniles: adapted from systemic review ,impact of juvenile incarceration, authoured by  E. Ackerman, J. Magram, T.D. Kennedy </vt:lpstr>
      <vt:lpstr>Meta analysis on incarceration effect on juveniles: adapted from systemic review; impact of juvenile incarceration authored by E. Ackerman, J. Magram, T.D. Kennedy </vt:lpstr>
      <vt:lpstr>Incarceration Analysis</vt:lpstr>
      <vt:lpstr>INCARCERATION ANALYSIS</vt:lpstr>
      <vt:lpstr>INCARCERATION ANALYSIS</vt:lpstr>
      <vt:lpstr> INCARCERATION AND RECIDIVISM </vt:lpstr>
      <vt:lpstr>INCARCERATION AND RECIDIVISM</vt:lpstr>
      <vt:lpstr>INCARCERATION AND RECIDIVISM</vt:lpstr>
      <vt:lpstr>INCARCERATION AND RECIDIVISM</vt:lpstr>
      <vt:lpstr>INCARCERATION AND RECIDIVISM</vt:lpstr>
      <vt:lpstr>INCARCERATION AND RECIDIVISM</vt:lpstr>
      <vt:lpstr>INCARCERATION AND RECIDIVISM</vt:lpstr>
      <vt:lpstr>DIVERSIONARY MEASURES</vt:lpstr>
      <vt:lpstr>PowerPoint Presentation</vt:lpstr>
      <vt:lpstr>DIVERSIONARY MEASURES</vt:lpstr>
      <vt:lpstr>RECOMMENDATIONS</vt:lpstr>
      <vt:lpstr>Recommendation</vt:lpstr>
      <vt:lpstr>Recommendations</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Re-imagining the criminal Justice System- focus on the Juvenile Justice System: Perspectives on incarceration, recidivism and Alternatives to Incarceration</dc:title>
  <dc:creator>user</dc:creator>
  <cp:lastModifiedBy>user</cp:lastModifiedBy>
  <cp:revision>40</cp:revision>
  <dcterms:created xsi:type="dcterms:W3CDTF">2025-10-02T03:08:10Z</dcterms:created>
  <dcterms:modified xsi:type="dcterms:W3CDTF">2025-10-03T09:49:09Z</dcterms:modified>
</cp:coreProperties>
</file>